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1.jpeg" ContentType="image/jpeg"/>
  <Override PartName="/ppt/media/image2.jpeg" ContentType="image/jpeg"/>
  <Override PartName="/ppt/notesSlides/notesSlide35.xml" ContentType="application/vnd.openxmlformats-officedocument.presentationml.notesSlide+xml"/>
  <Override PartName="/ppt/notesSlides/notesSlide3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8" name="Shape 158"/>
          <p:cNvSpPr/>
          <p:nvPr>
            <p:ph type="sldImg"/>
          </p:nvPr>
        </p:nvSpPr>
        <p:spPr>
          <a:xfrm>
            <a:off x="1143000" y="685800"/>
            <a:ext cx="4572000" cy="3429000"/>
          </a:xfrm>
          <a:prstGeom prst="rect">
            <a:avLst/>
          </a:prstGeom>
        </p:spPr>
        <p:txBody>
          <a:bodyPr/>
          <a:lstStyle/>
          <a:p>
            <a:pPr/>
          </a:p>
        </p:txBody>
      </p:sp>
      <p:sp>
        <p:nvSpPr>
          <p:cNvPr id="159" name="Shape 15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a:p>
        </p:txBody>
      </p:sp>
      <p:sp>
        <p:nvSpPr>
          <p:cNvPr id="172" name="Shape 172"/>
          <p:cNvSpPr/>
          <p:nvPr>
            <p:ph type="body" sz="quarter" idx="1"/>
          </p:nvPr>
        </p:nvSpPr>
        <p:spPr>
          <a:prstGeom prst="rect">
            <a:avLst/>
          </a:prstGeom>
        </p:spPr>
        <p:txBody>
          <a:bodyPr/>
          <a:lstStyle/>
          <a:p>
            <a:pPr/>
            <a:r>
              <a:t>(</a:t>
            </a:r>
            <a:r>
              <a:rPr b="1"/>
              <a:t>Pre-start standby slide.</a:t>
            </a:r>
            <a:r>
              <a:t>)</a:t>
            </a:r>
          </a:p>
          <a:p>
            <a:pPr/>
          </a:p>
          <a:p>
            <a:pPr/>
            <a: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lvl1pPr>
              <a:defRPr b="1"/>
            </a:lvl1pPr>
          </a:lstStyle>
          <a:p>
            <a:pPr/>
            <a:r>
              <a:t>(blank, 2 sec. pause-transition)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Shape 262"/>
          <p:cNvSpPr/>
          <p:nvPr>
            <p:ph type="sldImg"/>
          </p:nvPr>
        </p:nvSpPr>
        <p:spPr>
          <a:prstGeom prst="rect">
            <a:avLst/>
          </a:prstGeom>
        </p:spPr>
        <p:txBody>
          <a:bodyPr/>
          <a:lstStyle/>
          <a:p>
            <a:pPr/>
          </a:p>
        </p:txBody>
      </p:sp>
      <p:sp>
        <p:nvSpPr>
          <p:cNvPr id="263" name="Shape 263"/>
          <p:cNvSpPr/>
          <p:nvPr>
            <p:ph type="body" sz="quarter" idx="1"/>
          </p:nvPr>
        </p:nvSpPr>
        <p:spPr>
          <a:prstGeom prst="rect">
            <a:avLst/>
          </a:prstGeom>
        </p:spPr>
        <p:txBody>
          <a:bodyPr/>
          <a:lstStyle/>
          <a:p>
            <a:pPr>
              <a:defRPr b="1"/>
            </a:pPr>
            <a:r>
              <a:t>(split raw data, 16S)</a:t>
            </a:r>
          </a:p>
          <a:p>
            <a:pPr/>
          </a:p>
          <a:p>
            <a:pPr/>
            <a:r>
              <a:t>So, I want to show you something.</a:t>
            </a:r>
          </a:p>
          <a:p>
            <a:pPr/>
          </a:p>
          <a:p>
            <a:pPr/>
            <a:r>
              <a:t>For 16S ribosomal RNA sequencing we had 71 samples. So these are 71 dots. One for each bull.</a:t>
            </a:r>
          </a:p>
          <a:p>
            <a:pPr/>
          </a:p>
          <a:p>
            <a:pPr/>
            <a:r>
              <a:t>When looking at the 16S profile of our samples, through the lens of Non-metric Multidimensional Scaling - NMDS, a split appears.</a:t>
            </a:r>
          </a:p>
          <a:p>
            <a:pPr/>
          </a:p>
          <a:p>
            <a:pPr/>
          </a:p>
          <a:p>
            <a:pPr/>
            <a: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r>
              <a:t>When we saw this we freaked out so we went in to double check that we hadn't somehow biased our samples.</a:t>
            </a:r>
          </a:p>
          <a:p>
            <a:pPr/>
          </a:p>
          <a:p>
            <a:pPr/>
            <a: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hape 274"/>
          <p:cNvSpPr/>
          <p:nvPr>
            <p:ph type="sldImg"/>
          </p:nvPr>
        </p:nvSpPr>
        <p:spPr>
          <a:prstGeom prst="rect">
            <a:avLst/>
          </a:prstGeom>
        </p:spPr>
        <p:txBody>
          <a:bodyPr/>
          <a:lstStyle/>
          <a:p>
            <a:pPr/>
          </a:p>
        </p:txBody>
      </p:sp>
      <p:sp>
        <p:nvSpPr>
          <p:cNvPr id="275" name="Shape 275"/>
          <p:cNvSpPr/>
          <p:nvPr>
            <p:ph type="body" sz="quarter" idx="1"/>
          </p:nvPr>
        </p:nvSpPr>
        <p:spPr>
          <a:prstGeom prst="rect">
            <a:avLst/>
          </a:prstGeom>
        </p:spPr>
        <p:txBody>
          <a:bodyPr/>
          <a:lstStyle/>
          <a:p>
            <a:pPr/>
            <a:r>
              <a:t>We started looking into obvious effects. </a:t>
            </a:r>
          </a:p>
          <a:p>
            <a:pPr/>
            <a:r>
              <a:t>Methane on the left - evenly spread on both sides.</a:t>
            </a:r>
          </a:p>
          <a:p>
            <a:pPr/>
            <a:r>
              <a:t>Breed on the right- evenly spread as well.</a:t>
            </a:r>
          </a:p>
          <a:p>
            <a:pPr/>
          </a:p>
          <a:p>
            <a:pPr/>
            <a:r>
              <a:t>We didn't want to believe that this was a biological effect. Because there are so many reasons that it could be confounded by something else. Or even just be, a batch effect.</a:t>
            </a:r>
          </a:p>
          <a:p>
            <a:pPr/>
            <a: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a:p>
        </p:txBody>
      </p:sp>
      <p:sp>
        <p:nvSpPr>
          <p:cNvPr id="280" name="Shape 280"/>
          <p:cNvSpPr/>
          <p:nvPr>
            <p:ph type="body" sz="quarter" idx="1"/>
          </p:nvPr>
        </p:nvSpPr>
        <p:spPr>
          <a:prstGeom prst="rect">
            <a:avLst/>
          </a:prstGeom>
        </p:spPr>
        <p:txBody>
          <a:bodyPr/>
          <a:lstStyle/>
          <a:p>
            <a:pPr/>
            <a:r>
              <a:t>We had a lot of batch variables. Which I'm showing the data for here.</a:t>
            </a:r>
          </a:p>
          <a:p>
            <a:pPr/>
            <a:r>
              <a:t>Pen - how the bulls were housed.</a:t>
            </a:r>
          </a:p>
          <a:p>
            <a:pPr/>
            <a:r>
              <a:t>Residual Feed Intake - how much they ate.</a:t>
            </a:r>
          </a:p>
          <a:p>
            <a:pPr/>
            <a:r>
              <a:t>The slaughter group - in which batch they were slaughtered.</a:t>
            </a:r>
          </a:p>
          <a:p>
            <a:pPr/>
          </a:p>
          <a:p>
            <a:pPr/>
            <a:r>
              <a:t>Even in which bag the samples were stored, in our freezer.</a:t>
            </a:r>
          </a:p>
          <a:p>
            <a:pPr/>
            <a:r>
              <a:t>And how they were delivered.</a:t>
            </a:r>
          </a:p>
          <a:p>
            <a:pPr/>
          </a:p>
          <a:p>
            <a:pPr/>
            <a:r>
              <a:t>No explanation of our split. </a:t>
            </a:r>
          </a:p>
          <a:p>
            <a:pPr/>
          </a:p>
          <a:p>
            <a:pPr/>
            <a:r>
              <a:t>Hmm?</a:t>
            </a:r>
          </a:p>
          <a:p>
            <a:pPr/>
          </a:p>
          <a:p>
            <a:pPr/>
            <a:r>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p>
            <a:pPr/>
            <a:r>
              <a:t>We've been thinking a bit about how we define this split.</a:t>
            </a:r>
          </a:p>
          <a:p>
            <a:pPr/>
          </a:p>
          <a:p>
            <a:pPr/>
            <a:r>
              <a:t>What you see in these plots, is something that doesn't </a:t>
            </a:r>
            <a:r>
              <a:rPr i="1"/>
              <a:t>totally</a:t>
            </a:r>
            <a:r>
              <a:t> overlap with the eyeballed 16S split. This is made using hierarchical clustering on robust Aitchison distances. It takes into account the variation of the data that lies beyond what you see here in the first two axes of ordination.</a:t>
            </a:r>
          </a:p>
          <a:p>
            <a:pPr/>
            <a:r>
              <a:t>Whether to use one or the other definition of the split is something that we're still figuring out, but for now, well go with this definition. </a:t>
            </a:r>
          </a:p>
          <a:p>
            <a:pPr/>
          </a:p>
          <a:p>
            <a:pPr/>
            <a:r>
              <a:t>Principal coordinates analysis shows a good separation, NMDS is possibly clearer.</a:t>
            </a:r>
          </a:p>
          <a:p>
            <a:pPr/>
          </a:p>
          <a:p>
            <a:pPr/>
            <a: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hape 291"/>
          <p:cNvSpPr/>
          <p:nvPr>
            <p:ph type="sldImg"/>
          </p:nvPr>
        </p:nvSpPr>
        <p:spPr>
          <a:prstGeom prst="rect">
            <a:avLst/>
          </a:prstGeom>
        </p:spPr>
        <p:txBody>
          <a:bodyPr/>
          <a:lstStyle/>
          <a:p>
            <a:pPr/>
          </a:p>
        </p:txBody>
      </p:sp>
      <p:sp>
        <p:nvSpPr>
          <p:cNvPr id="292" name="Shape 292"/>
          <p:cNvSpPr/>
          <p:nvPr>
            <p:ph type="body" sz="quarter" idx="1"/>
          </p:nvPr>
        </p:nvSpPr>
        <p:spPr>
          <a:prstGeom prst="rect">
            <a:avLst/>
          </a:prstGeom>
        </p:spPr>
        <p:txBody>
          <a:bodyPr/>
          <a:lstStyle/>
          <a:p>
            <a:pPr/>
            <a:r>
              <a:t>We also tried using other methods.</a:t>
            </a:r>
          </a:p>
          <a:p>
            <a:pPr/>
          </a:p>
          <a:p>
            <a:pPr/>
            <a:r>
              <a:t>Just to show that it comes out in many different ways.</a:t>
            </a:r>
          </a:p>
          <a:p>
            <a:pPr/>
          </a:p>
          <a:p>
            <a:pPr/>
            <a:r>
              <a:t>NMDS with Bray-Curtis.</a:t>
            </a:r>
          </a:p>
          <a:p>
            <a:pPr/>
            <a:r>
              <a:t>Principal coordinates analysis on robust Aitchison.</a:t>
            </a:r>
          </a:p>
          <a:p>
            <a:pPr/>
            <a:r>
              <a:t>and PCA on relative abundances.</a:t>
            </a:r>
          </a:p>
          <a:p>
            <a:pPr/>
          </a:p>
          <a:p>
            <a:pPr/>
            <a:r>
              <a:t>The split seems quite clear either way. - Great.</a:t>
            </a:r>
          </a:p>
          <a:p>
            <a:pPr/>
          </a:p>
          <a:p>
            <a:pPr/>
            <a: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hape 297"/>
          <p:cNvSpPr/>
          <p:nvPr>
            <p:ph type="sldImg"/>
          </p:nvPr>
        </p:nvSpPr>
        <p:spPr>
          <a:prstGeom prst="rect">
            <a:avLst/>
          </a:prstGeom>
        </p:spPr>
        <p:txBody>
          <a:bodyPr/>
          <a:lstStyle/>
          <a:p>
            <a:pPr/>
          </a:p>
        </p:txBody>
      </p:sp>
      <p:sp>
        <p:nvSpPr>
          <p:cNvPr id="298" name="Shape 298"/>
          <p:cNvSpPr/>
          <p:nvPr>
            <p:ph type="body" sz="quarter" idx="1"/>
          </p:nvPr>
        </p:nvSpPr>
        <p:spPr>
          <a:prstGeom prst="rect">
            <a:avLst/>
          </a:prstGeom>
        </p:spPr>
        <p:txBody>
          <a:bodyPr/>
          <a:lstStyle/>
          <a:p>
            <a:pPr/>
            <a:r>
              <a:t>Critically, we also tried summarizing the abundances on the genus level, and then redoing the "best" method - NMDS on robust Aitchison distances. This shows quite clearly that the split must be driven by species and strain differences above the genus clade. </a:t>
            </a:r>
          </a:p>
          <a:p>
            <a:pPr/>
          </a:p>
          <a:p>
            <a:pPr/>
            <a:r>
              <a:t>A possible biological factor. </a:t>
            </a:r>
          </a:p>
          <a:p>
            <a:pPr/>
          </a:p>
          <a:p>
            <a:pPr/>
            <a:r>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r>
              <a:t>So far, so good. </a:t>
            </a:r>
          </a:p>
          <a:p>
            <a:pPr/>
          </a:p>
          <a:p>
            <a:pPr/>
            <a:r>
              <a:t>The clusters can be defined computationally, and seen with many different embedding techniques.</a:t>
            </a:r>
          </a:p>
          <a:p>
            <a:pPr/>
          </a:p>
          <a:p>
            <a:pPr/>
            <a:r>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hape 305"/>
          <p:cNvSpPr/>
          <p:nvPr>
            <p:ph type="sldImg"/>
          </p:nvPr>
        </p:nvSpPr>
        <p:spPr>
          <a:prstGeom prst="rect">
            <a:avLst/>
          </a:prstGeom>
        </p:spPr>
        <p:txBody>
          <a:bodyPr/>
          <a:lstStyle/>
          <a:p>
            <a:pPr/>
          </a:p>
        </p:txBody>
      </p:sp>
      <p:sp>
        <p:nvSpPr>
          <p:cNvPr id="306" name="Shape 306"/>
          <p:cNvSpPr/>
          <p:nvPr>
            <p:ph type="body" sz="quarter" idx="1"/>
          </p:nvPr>
        </p:nvSpPr>
        <p:spPr>
          <a:prstGeom prst="rect">
            <a:avLst/>
          </a:prstGeom>
        </p:spPr>
        <p:txBody>
          <a:bodyPr/>
          <a:lstStyle/>
          <a:p>
            <a:pPr/>
            <a:r>
              <a:t>&lt;Blank 1. sec pause for pacing.&gt;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Shape 183"/>
          <p:cNvSpPr/>
          <p:nvPr>
            <p:ph type="sldImg"/>
          </p:nvPr>
        </p:nvSpPr>
        <p:spPr>
          <a:prstGeom prst="rect">
            <a:avLst/>
          </a:prstGeom>
        </p:spPr>
        <p:txBody>
          <a:bodyPr/>
          <a:lstStyle/>
          <a:p>
            <a:pPr/>
          </a:p>
        </p:txBody>
      </p:sp>
      <p:sp>
        <p:nvSpPr>
          <p:cNvPr id="184" name="Shape 184"/>
          <p:cNvSpPr/>
          <p:nvPr>
            <p:ph type="body" sz="quarter" idx="1"/>
          </p:nvPr>
        </p:nvSpPr>
        <p:spPr>
          <a:prstGeom prst="rect">
            <a:avLst/>
          </a:prstGeom>
        </p:spPr>
        <p:txBody>
          <a:bodyPr/>
          <a:lstStyle/>
          <a:p>
            <a:pPr>
              <a:defRPr b="1"/>
            </a:pPr>
            <a:r>
              <a:t>(Start)</a:t>
            </a:r>
          </a:p>
          <a:p>
            <a:pPr/>
          </a:p>
          <a:p>
            <a:pPr/>
            <a:r>
              <a:t>Hello. Thanks for giving me the opportunity to talk here today.</a:t>
            </a:r>
          </a:p>
          <a:p>
            <a:pPr/>
          </a:p>
          <a:p>
            <a:pPr/>
            <a:r>
              <a:t>I'm Carl, I'm Danish. I'm a PhD student from the MEMO group at NMBU in Norway.</a:t>
            </a:r>
          </a:p>
          <a:p>
            <a:pPr/>
          </a:p>
          <a:p>
            <a:pPr/>
            <a:r>
              <a:t>Today I will present a state-of-the-art multi-omic holo-omic high resolution rumen based project.</a:t>
            </a:r>
          </a:p>
          <a:p>
            <a:pPr/>
          </a:p>
          <a:p>
            <a:pPr/>
            <a:r>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Shape 310"/>
          <p:cNvSpPr/>
          <p:nvPr>
            <p:ph type="sldImg"/>
          </p:nvPr>
        </p:nvSpPr>
        <p:spPr>
          <a:prstGeom prst="rect">
            <a:avLst/>
          </a:prstGeom>
        </p:spPr>
        <p:txBody>
          <a:bodyPr/>
          <a:lstStyle/>
          <a:p>
            <a:pPr/>
          </a:p>
        </p:txBody>
      </p:sp>
      <p:sp>
        <p:nvSpPr>
          <p:cNvPr id="311" name="Shape 311"/>
          <p:cNvSpPr/>
          <p:nvPr>
            <p:ph type="body" sz="quarter" idx="1"/>
          </p:nvPr>
        </p:nvSpPr>
        <p:spPr>
          <a:prstGeom prst="rect">
            <a:avLst/>
          </a:prstGeom>
        </p:spPr>
        <p:txBody>
          <a:bodyPr/>
          <a:lstStyle/>
          <a:p>
            <a:pPr/>
            <a:r>
              <a:t>What I showed up till now was 16S. What about our MAGs of the microbes?</a:t>
            </a:r>
          </a:p>
          <a:p>
            <a:pPr/>
          </a:p>
          <a:p>
            <a:pPr/>
            <a:r>
              <a:t>We used the same workflow, but with MAG abundances from CoverM.</a:t>
            </a:r>
          </a:p>
          <a:p>
            <a:pPr/>
          </a:p>
          <a:p>
            <a:pPr/>
            <a:r>
              <a:t>Remember, what we're looking at here, is an embedding of the bulls, based on the relative abundances of the Bacterial and Archaeal genomes alone. These are 700 MAGs in the 24 bulls that were deeply sequenced.</a:t>
            </a:r>
          </a:p>
          <a:p>
            <a:pPr/>
          </a:p>
          <a:p>
            <a:pPr/>
            <a:r>
              <a:t>Guess what - We still see the split clearly.</a:t>
            </a:r>
          </a:p>
          <a:p>
            <a:pPr/>
          </a:p>
          <a:p>
            <a:pPr/>
            <a:r>
              <a:t>-</a:t>
            </a:r>
          </a:p>
          <a:p>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Shape 315"/>
          <p:cNvSpPr/>
          <p:nvPr>
            <p:ph type="sldImg"/>
          </p:nvPr>
        </p:nvSpPr>
        <p:spPr>
          <a:prstGeom prst="rect">
            <a:avLst/>
          </a:prstGeom>
        </p:spPr>
        <p:txBody>
          <a:bodyPr/>
          <a:lstStyle/>
          <a:p>
            <a:pPr/>
          </a:p>
        </p:txBody>
      </p:sp>
      <p:sp>
        <p:nvSpPr>
          <p:cNvPr id="316" name="Shape 316"/>
          <p:cNvSpPr/>
          <p:nvPr>
            <p:ph type="body" sz="quarter" idx="1"/>
          </p:nvPr>
        </p:nvSpPr>
        <p:spPr>
          <a:prstGeom prst="rect">
            <a:avLst/>
          </a:prstGeom>
        </p:spPr>
        <p:txBody>
          <a:bodyPr/>
          <a:lstStyle/>
          <a:p>
            <a:pPr/>
            <a:r>
              <a:t>And stepping further into our multi-omics dataset.</a:t>
            </a:r>
          </a:p>
          <a:p>
            <a:pPr/>
          </a:p>
          <a:p>
            <a:pPr/>
            <a:r>
              <a:t>Digesta metatranscriptomics, rumen wall epithelium metatranscriptomics, digesta metaproteomics and rumen wall metaproteomics.</a:t>
            </a:r>
          </a:p>
          <a:p>
            <a:pPr/>
          </a:p>
          <a:p>
            <a:pPr/>
            <a:r>
              <a:t>We still see strong signs of the split.</a:t>
            </a:r>
          </a:p>
          <a:p>
            <a:pPr/>
            <a:r>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p>
          <a:p>
            <a:pPr/>
            <a:r>
              <a:t>The digesta metaproteomics, on the bottom, doesn't look to be affected too much by the split though.</a:t>
            </a:r>
          </a:p>
          <a:p>
            <a:pPr/>
          </a:p>
          <a:p>
            <a:pPr/>
          </a:p>
          <a:p>
            <a:pPr/>
            <a:r>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p>
          <a:p>
            <a:pPr/>
            <a:r>
              <a:t>But if we focus on the ciliates alone, we get a pretty strong split, more or less identical to the metatranscriptomics.</a:t>
            </a:r>
          </a:p>
          <a:p>
            <a:pPr/>
          </a:p>
          <a:p>
            <a:pPr/>
            <a:r>
              <a:t>Transcriptomics and proteomics are such different methods. Where proteomics has redundancy issues, transcriptomics is more specific. So the fact that we're seeing the same split across these different methods, is an indication that something biological might be going on.</a:t>
            </a:r>
          </a:p>
          <a:p>
            <a:pPr/>
          </a:p>
          <a:p>
            <a:pPr/>
          </a:p>
          <a:p>
            <a:pPr/>
            <a:r>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hape 349"/>
          <p:cNvSpPr/>
          <p:nvPr>
            <p:ph type="sldImg"/>
          </p:nvPr>
        </p:nvSpPr>
        <p:spPr>
          <a:prstGeom prst="rect">
            <a:avLst/>
          </a:prstGeom>
        </p:spPr>
        <p:txBody>
          <a:bodyPr/>
          <a:lstStyle/>
          <a:p>
            <a:pPr/>
          </a:p>
        </p:txBody>
      </p:sp>
      <p:sp>
        <p:nvSpPr>
          <p:cNvPr id="350" name="Shape 350"/>
          <p:cNvSpPr/>
          <p:nvPr>
            <p:ph type="body" sz="quarter" idx="1"/>
          </p:nvPr>
        </p:nvSpPr>
        <p:spPr>
          <a:prstGeom prst="rect">
            <a:avLst/>
          </a:prstGeom>
        </p:spPr>
        <p:txBody>
          <a:bodyPr/>
          <a:lstStyle/>
          <a:p>
            <a:pPr>
              <a:defRPr b="1"/>
            </a:pPr>
            <a:r>
              <a:t>(VFA contrasted by The Split)</a:t>
            </a:r>
          </a:p>
          <a:p>
            <a:pPr/>
          </a:p>
          <a:p>
            <a:pPr/>
            <a:r>
              <a:t>We also had 6 VFA targets as part of our metabolomics.</a:t>
            </a:r>
          </a:p>
          <a:p>
            <a:pPr/>
          </a:p>
          <a:p>
            <a:pPr/>
            <a:r>
              <a:t>We see propionic acid, butyric acid, isovaleric acid and valeric acid being significantly different between these split groups in the digesta of the bulls.</a:t>
            </a:r>
          </a:p>
          <a:p>
            <a:pPr/>
          </a:p>
          <a:p>
            <a:pPr/>
            <a:r>
              <a:t>Specifically butyric and propionic acids have a very large difference.</a:t>
            </a:r>
          </a:p>
          <a:p>
            <a:pPr/>
          </a:p>
          <a:p>
            <a:pPr/>
            <a:r>
              <a:t>VFAs are very important in the energy transfer from feed to host through the microbiome, so this is another hint, that something biological is lurking in The Split.</a:t>
            </a:r>
          </a:p>
          <a:p>
            <a:pPr/>
          </a:p>
          <a:p>
            <a:pPr/>
            <a:r>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hape 355"/>
          <p:cNvSpPr/>
          <p:nvPr>
            <p:ph type="sldImg"/>
          </p:nvPr>
        </p:nvSpPr>
        <p:spPr>
          <a:prstGeom prst="rect">
            <a:avLst/>
          </a:prstGeom>
        </p:spPr>
        <p:txBody>
          <a:bodyPr/>
          <a:lstStyle/>
          <a:p>
            <a:pPr/>
          </a:p>
        </p:txBody>
      </p:sp>
      <p:sp>
        <p:nvSpPr>
          <p:cNvPr id="356" name="Shape 356"/>
          <p:cNvSpPr/>
          <p:nvPr>
            <p:ph type="body" sz="quarter" idx="1"/>
          </p:nvPr>
        </p:nvSpPr>
        <p:spPr>
          <a:prstGeom prst="rect">
            <a:avLst/>
          </a:prstGeom>
        </p:spPr>
        <p:txBody>
          <a:bodyPr/>
          <a:lstStyle/>
          <a:p>
            <a:pPr/>
            <a:r>
              <a:t>So we know that this is not a batch or technical effect. So what is it then?</a:t>
            </a:r>
          </a:p>
          <a:p>
            <a:pPr/>
          </a:p>
          <a:p>
            <a:pPr/>
            <a:r>
              <a:t>This is a MAG abundance NMDS showing samples, which are the bulls. On top of that, we're showing the 30 most influential MAGs defined with distance-based redundancy analysis.</a:t>
            </a:r>
          </a:p>
          <a:p>
            <a:pPr/>
          </a:p>
          <a:p>
            <a:pPr/>
            <a:r>
              <a:t>What is interesting is that we see that the influential MAGs driving the split seem to often represent different strains of the same genus.</a:t>
            </a:r>
          </a:p>
          <a:p>
            <a:pPr/>
          </a:p>
          <a:p>
            <a:pPr/>
            <a:r>
              <a:t>Group1 on the upper side:</a:t>
            </a:r>
          </a:p>
          <a:p>
            <a:pPr/>
            <a:r>
              <a:t>  - Some </a:t>
            </a:r>
            <a:r>
              <a:rPr i="1"/>
              <a:t>Methanobrevibacter_A</a:t>
            </a:r>
            <a:r>
              <a:t>  </a:t>
            </a:r>
          </a:p>
          <a:p>
            <a:pPr/>
            <a:r>
              <a:t>  - Bifidobacteriaceae RUG 39</a:t>
            </a:r>
          </a:p>
          <a:p>
            <a:pPr/>
          </a:p>
          <a:p>
            <a:pPr/>
            <a:r>
              <a:t>Group2 on the lower side:</a:t>
            </a:r>
          </a:p>
          <a:p>
            <a:pPr/>
            <a:r>
              <a:t>  - Lachnospiraceae RUG 762</a:t>
            </a:r>
          </a:p>
          <a:p>
            <a:pPr/>
            <a:r>
              <a:t>  - </a:t>
            </a:r>
            <a:r>
              <a:rPr i="1"/>
              <a:t>Prevotella</a:t>
            </a:r>
            <a:endParaRPr i="1"/>
          </a:p>
          <a:p>
            <a:pPr/>
            <a:r>
              <a:rPr i="1"/>
              <a:t>  - Faecousia</a:t>
            </a:r>
          </a:p>
          <a:p>
            <a:pPr/>
          </a:p>
          <a:p>
            <a:pPr/>
            <a:r>
              <a:t>Genuses present on both sides are:</a:t>
            </a:r>
          </a:p>
          <a:p>
            <a:pPr/>
            <a:r>
              <a:t>  - Sodaliphilus</a:t>
            </a:r>
          </a:p>
          <a:p>
            <a:pPr/>
            <a:r>
              <a:t>  - Cryptobacteroides</a:t>
            </a:r>
          </a:p>
          <a:p>
            <a:pPr/>
            <a:r>
              <a:t>  - and Methanobrevibacter</a:t>
            </a:r>
          </a:p>
          <a:p>
            <a:pPr/>
          </a:p>
          <a:p>
            <a:pPr/>
            <a:r>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p>
            <a:pPr/>
            <a:r>
              <a:t>The fact that same genuses are present on both sides recapitulates that we see no split when averaging 16S abundances on a genus level. - That the strain differences </a:t>
            </a:r>
            <a:r>
              <a:rPr i="1"/>
              <a:t>within</a:t>
            </a:r>
            <a:r>
              <a:t> species are driving the split.</a:t>
            </a:r>
          </a:p>
          <a:p>
            <a:pPr/>
          </a:p>
          <a:p>
            <a:pPr/>
            <a:r>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Shape 375"/>
          <p:cNvSpPr/>
          <p:nvPr>
            <p:ph type="sldImg"/>
          </p:nvPr>
        </p:nvSpPr>
        <p:spPr>
          <a:prstGeom prst="rect">
            <a:avLst/>
          </a:prstGeom>
        </p:spPr>
        <p:txBody>
          <a:bodyPr/>
          <a:lstStyle/>
          <a:p>
            <a:pPr/>
          </a:p>
        </p:txBody>
      </p:sp>
      <p:sp>
        <p:nvSpPr>
          <p:cNvPr id="376" name="Shape 376"/>
          <p:cNvSpPr/>
          <p:nvPr>
            <p:ph type="body" sz="quarter" idx="1"/>
          </p:nvPr>
        </p:nvSpPr>
        <p:spPr>
          <a:prstGeom prst="rect">
            <a:avLst/>
          </a:prstGeom>
        </p:spPr>
        <p:txBody>
          <a:bodyPr/>
          <a:lstStyle/>
          <a:p>
            <a:pPr/>
            <a:r>
              <a:t>&lt;consider using phils more annotated version with the nmds and arrows&gt;</a:t>
            </a:r>
          </a:p>
          <a:p>
            <a:pPr/>
          </a:p>
          <a:p>
            <a:pPr/>
            <a:r>
              <a:t>We think, maybe the Ciliates are driving this.</a:t>
            </a:r>
          </a:p>
          <a:p>
            <a:pPr/>
          </a:p>
          <a:p>
            <a:pPr/>
            <a:r>
              <a:t>We saw in the digesta metaproteomics that the ciliates follow recapitulate The Split. Here my supervisor, Phil Pope, has counted the proteomic intensities for three Ciliate genuses: </a:t>
            </a:r>
            <a:r>
              <a:rPr i="1"/>
              <a:t>Epidinium</a:t>
            </a:r>
            <a:r>
              <a:t>, </a:t>
            </a:r>
            <a:r>
              <a:rPr i="1"/>
              <a:t>Entodinium</a:t>
            </a:r>
            <a:r>
              <a:t> and </a:t>
            </a:r>
            <a:r>
              <a:rPr i="1"/>
              <a:t>Isotricha.</a:t>
            </a:r>
            <a:endParaRPr i="1"/>
          </a:p>
          <a:p>
            <a:pPr/>
            <a:endParaRPr i="1"/>
          </a:p>
          <a:p>
            <a:pPr/>
            <a:r>
              <a:t>Epidinium has the largest biomass of all ciliates. The protein biomass is much higher than for others. These ciliate genomes are booming with fibre degrading cazymes. They play an important role fermentation and butyrate production.</a:t>
            </a:r>
          </a:p>
          <a:p>
            <a:pPr/>
          </a:p>
          <a:p>
            <a:pPr/>
            <a:r>
              <a:t>(for questions: One reason why ciliates can sustain such a large biomass isbecause they predate on prokaryotes)</a:t>
            </a:r>
          </a:p>
          <a:p>
            <a:pPr/>
            <a:r>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Shape 385"/>
          <p:cNvSpPr/>
          <p:nvPr>
            <p:ph type="sldImg"/>
          </p:nvPr>
        </p:nvSpPr>
        <p:spPr>
          <a:prstGeom prst="rect">
            <a:avLst/>
          </a:prstGeom>
        </p:spPr>
        <p:txBody>
          <a:bodyPr/>
          <a:lstStyle/>
          <a:p>
            <a:pPr/>
          </a:p>
        </p:txBody>
      </p:sp>
      <p:sp>
        <p:nvSpPr>
          <p:cNvPr id="386" name="Shape 386"/>
          <p:cNvSpPr/>
          <p:nvPr>
            <p:ph type="body" sz="quarter" idx="1"/>
          </p:nvPr>
        </p:nvSpPr>
        <p:spPr>
          <a:prstGeom prst="rect">
            <a:avLst/>
          </a:prstGeom>
        </p:spPr>
        <p:txBody>
          <a:bodyPr/>
          <a:lstStyle/>
          <a:p>
            <a:pPr/>
            <a:r>
              <a:t>We think, maybe the Ciliates are taking part in driving this as well.</a:t>
            </a:r>
          </a:p>
          <a:p>
            <a:pPr/>
          </a:p>
          <a:p>
            <a:pPr/>
            <a:r>
              <a:t>We saw in the digesta metaproteomics that the ciliates follow The Split. Here my supervisor, Phil Pope, has counted the proteomic intensities for three Ciliate genuses: </a:t>
            </a:r>
            <a:r>
              <a:rPr i="1"/>
              <a:t>Epidinium</a:t>
            </a:r>
            <a:r>
              <a:t>, </a:t>
            </a:r>
            <a:r>
              <a:rPr i="1"/>
              <a:t>Entodinium</a:t>
            </a:r>
            <a:r>
              <a:t> and </a:t>
            </a:r>
            <a:r>
              <a:rPr i="1"/>
              <a:t>Isotricha, contrasted by The Split.</a:t>
            </a:r>
            <a:endParaRPr i="1"/>
          </a:p>
          <a:p>
            <a:pPr/>
            <a:endParaRPr i="1"/>
          </a:p>
          <a:p>
            <a:pPr/>
            <a:r>
              <a:t>Epidinium, on the left side, has the largest biomass of all ciliates, and dominates group2. </a:t>
            </a:r>
          </a:p>
          <a:p>
            <a:pPr/>
            <a:r>
              <a:t>Whereas Entodinium and Isotricha -on the right side- dominate the group1. </a:t>
            </a:r>
          </a:p>
          <a:p>
            <a:pPr/>
          </a:p>
          <a:p>
            <a:pPr/>
            <a:r>
              <a:t>These ciliate genomes are booming with fibre degrading cazymes. They play an important role in fermentation and butyrate production.</a:t>
            </a:r>
          </a:p>
          <a:p>
            <a:pPr/>
          </a:p>
          <a:p>
            <a:pPr/>
            <a:r>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Shape 396"/>
          <p:cNvSpPr/>
          <p:nvPr>
            <p:ph type="sldImg"/>
          </p:nvPr>
        </p:nvSpPr>
        <p:spPr>
          <a:prstGeom prst="rect">
            <a:avLst/>
          </a:prstGeom>
        </p:spPr>
        <p:txBody>
          <a:bodyPr/>
          <a:lstStyle/>
          <a:p>
            <a:pPr/>
          </a:p>
        </p:txBody>
      </p:sp>
      <p:sp>
        <p:nvSpPr>
          <p:cNvPr id="397" name="Shape 397"/>
          <p:cNvSpPr/>
          <p:nvPr>
            <p:ph type="body" sz="quarter" idx="1"/>
          </p:nvPr>
        </p:nvSpPr>
        <p:spPr>
          <a:prstGeom prst="rect">
            <a:avLst/>
          </a:prstGeom>
        </p:spPr>
        <p:txBody>
          <a:bodyPr/>
          <a:lstStyle/>
          <a:p>
            <a:pPr/>
            <a:r>
              <a:t>(Quick intro to holo-omic modeling using WGCNA)</a:t>
            </a:r>
          </a:p>
          <a:p>
            <a:pPr/>
            <a:r>
              <a:t>Okay, so let's try to go a bit more in depth of the species driving this Split, using an alternative methodology.</a:t>
            </a:r>
          </a:p>
          <a:p>
            <a:pPr/>
          </a:p>
          <a:p>
            <a:pPr/>
            <a:r>
              <a:t>This overall problem that we're faced with is reminiscent of the needle-in-the-haystack problem.</a:t>
            </a:r>
          </a:p>
          <a:p>
            <a:pPr/>
          </a:p>
          <a:p>
            <a:pPr/>
            <a:r>
              <a:t>We have an absolute haystack of information, and we need to find the needle -- the biological signal that drives this split.</a:t>
            </a:r>
          </a:p>
          <a:p>
            <a:pPr/>
          </a:p>
          <a:p>
            <a:pPr/>
            <a:r>
              <a:t>So we used WGCNA -weighted gene co-expression network analysis- which is a framework that does hierarchical clustering to group the proteins into clusters. For each of these clusters, principal component analysis, roughly, is applied to define so called eigen proteins, which are idealized proteins that capture the main variation within each of these clusters.</a:t>
            </a:r>
          </a:p>
          <a:p>
            <a:pPr/>
          </a:p>
          <a:p>
            <a:pPr/>
            <a:r>
              <a:t>These clusters -or eigen proteins hereof- we can correlate to our KPIs and metadata. What you see here is all digesta eigen proteins correlated to the split variable.</a:t>
            </a:r>
          </a:p>
          <a:p>
            <a:pPr/>
          </a:p>
          <a:p>
            <a:pPr/>
          </a:p>
          <a:p>
            <a:pPr/>
            <a: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defRPr b="1"/>
            </a:pPr>
            <a:r>
              <a:t>(The holobiont)</a:t>
            </a:r>
          </a:p>
          <a:p>
            <a:pPr/>
            <a:r>
              <a:t>The holobiont concept emphasizes analyzing the host and its microbiome as a whole. In this context, “holo-omics” presents quantitative methods that can be used to investigate host-microbiome data and to facilitate predictions on biological interactions.</a:t>
            </a:r>
          </a:p>
          <a:p>
            <a:pPr/>
          </a:p>
          <a:p>
            <a:pPr/>
            <a:r>
              <a:t>The cattle hosts a microbiome in its rumen, which is the first of the stomachs that the feed enters when grazing.</a:t>
            </a:r>
          </a:p>
          <a:p>
            <a:pPr/>
          </a:p>
          <a:p>
            <a:pPr/>
            <a:r>
              <a:t>There is an axis from the digesta, through the rumen wall, to the liver. In the rumen, plant fibers are degraded by microbes into SCFAs or VFAs and more complex metabolites that are taken up through the epithelium of the rumen wall. The rumen wall is able to directly transport some VFAs directly into the blood. Whereas more complex metabolites like acetate and propionate are transported through the portal vein to the liver where they are processed before they become available for the host.</a:t>
            </a:r>
          </a:p>
          <a:p>
            <a:pPr/>
            <a:r>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hape 411"/>
          <p:cNvSpPr/>
          <p:nvPr>
            <p:ph type="sldImg"/>
          </p:nvPr>
        </p:nvSpPr>
        <p:spPr>
          <a:prstGeom prst="rect">
            <a:avLst/>
          </a:prstGeom>
        </p:spPr>
        <p:txBody>
          <a:bodyPr/>
          <a:lstStyle/>
          <a:p>
            <a:pPr/>
          </a:p>
        </p:txBody>
      </p:sp>
      <p:sp>
        <p:nvSpPr>
          <p:cNvPr id="412" name="Shape 412"/>
          <p:cNvSpPr/>
          <p:nvPr>
            <p:ph type="body" sz="quarter" idx="1"/>
          </p:nvPr>
        </p:nvSpPr>
        <p:spPr>
          <a:prstGeom prst="rect">
            <a:avLst/>
          </a:prstGeom>
        </p:spPr>
        <p:txBody>
          <a:bodyPr/>
          <a:lstStyle/>
          <a:p>
            <a:pPr/>
            <a:r>
              <a:t>If we then take the top 5% most extremely correlated proteins in these modules, and summarize which species they come from, we get something that looks like this.</a:t>
            </a:r>
          </a:p>
          <a:p>
            <a:pPr/>
          </a:p>
          <a:p>
            <a:pPr/>
          </a:p>
          <a:p>
            <a:pPr/>
          </a:p>
          <a:p>
            <a:pPr/>
            <a:r>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Shape 422"/>
          <p:cNvSpPr/>
          <p:nvPr>
            <p:ph type="sldImg"/>
          </p:nvPr>
        </p:nvSpPr>
        <p:spPr>
          <a:prstGeom prst="rect">
            <a:avLst/>
          </a:prstGeom>
        </p:spPr>
        <p:txBody>
          <a:bodyPr/>
          <a:lstStyle/>
          <a:p>
            <a:pPr/>
          </a:p>
        </p:txBody>
      </p:sp>
      <p:sp>
        <p:nvSpPr>
          <p:cNvPr id="423" name="Shape 423"/>
          <p:cNvSpPr/>
          <p:nvPr>
            <p:ph type="body" sz="quarter" idx="1"/>
          </p:nvPr>
        </p:nvSpPr>
        <p:spPr>
          <a:prstGeom prst="rect">
            <a:avLst/>
          </a:prstGeom>
        </p:spPr>
        <p:txBody>
          <a:bodyPr/>
          <a:lstStyle/>
          <a:p>
            <a:pPr/>
            <a:r>
              <a:t>The clades in the panes are phylum and class, and the names next to the dots are genus and species.</a:t>
            </a:r>
          </a:p>
          <a:p>
            <a:pPr/>
          </a:p>
          <a:p>
            <a:pPr/>
            <a:r>
              <a:t>What we see is that there is a great overlap of these results with the metagenomic split results. Let me annotate which ones are overlapping.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Shape 439"/>
          <p:cNvSpPr/>
          <p:nvPr>
            <p:ph type="sldImg"/>
          </p:nvPr>
        </p:nvSpPr>
        <p:spPr>
          <a:prstGeom prst="rect">
            <a:avLst/>
          </a:prstGeom>
        </p:spPr>
        <p:txBody>
          <a:bodyPr/>
          <a:lstStyle/>
          <a:p>
            <a:pPr/>
          </a:p>
        </p:txBody>
      </p:sp>
      <p:sp>
        <p:nvSpPr>
          <p:cNvPr id="440" name="Shape 440"/>
          <p:cNvSpPr/>
          <p:nvPr>
            <p:ph type="body" sz="quarter" idx="1"/>
          </p:nvPr>
        </p:nvSpPr>
        <p:spPr>
          <a:prstGeom prst="rect">
            <a:avLst/>
          </a:prstGeom>
        </p:spPr>
        <p:txBody>
          <a:bodyPr/>
          <a:lstStyle/>
          <a:p>
            <a:pPr/>
            <a:r>
              <a:t>So these are the Bacteria that overlap with the distance based redundancy analysis of the metagenomes.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Shape 459"/>
          <p:cNvSpPr/>
          <p:nvPr>
            <p:ph type="sldImg"/>
          </p:nvPr>
        </p:nvSpPr>
        <p:spPr>
          <a:prstGeom prst="rect">
            <a:avLst/>
          </a:prstGeom>
        </p:spPr>
        <p:txBody>
          <a:bodyPr/>
          <a:lstStyle/>
          <a:p>
            <a:pPr/>
          </a:p>
        </p:txBody>
      </p:sp>
      <p:sp>
        <p:nvSpPr>
          <p:cNvPr id="460" name="Shape 460"/>
          <p:cNvSpPr/>
          <p:nvPr>
            <p:ph type="body" sz="quarter" idx="1"/>
          </p:nvPr>
        </p:nvSpPr>
        <p:spPr>
          <a:prstGeom prst="rect">
            <a:avLst/>
          </a:prstGeom>
        </p:spPr>
        <p:txBody>
          <a:bodyPr/>
          <a:lstStyle/>
          <a:p>
            <a:pPr/>
            <a:r>
              <a:t>And additionally, these are the Ciliates that I've already mentioned. Isotricha and Entodinium in group1, and Epidinium in group2. Which is exactly what we've already seen. Here it looks like specifically Isotricha</a:t>
            </a:r>
            <a:r>
              <a:rPr i="1"/>
              <a:t> </a:t>
            </a:r>
            <a:r>
              <a:t>plays a large role.</a:t>
            </a:r>
          </a:p>
          <a:p>
            <a:pPr/>
          </a:p>
          <a:p>
            <a:pPr/>
            <a:r>
              <a:t>Again. This is a completely different approach, but we find many of the same species as with the NMDS distance based redundancy analysis, at least for the bacteria.</a:t>
            </a:r>
          </a:p>
          <a:p>
            <a:pPr/>
          </a:p>
          <a:p>
            <a:pPr/>
            <a:r>
              <a:t>So from this point, the natural thing to do would be to go into an analysis of the functions of these proteins. Looking into pathway enrichment analysis, and possibly genome scale metabolic modeling.</a:t>
            </a:r>
          </a:p>
          <a:p>
            <a:pPr/>
          </a:p>
          <a:p>
            <a:pPr/>
            <a:r>
              <a:t>Which direction the causality is driven: the split driving the species or vice versa is not easy to discern, but the key is to look further into the function of the features -- To see what specific biological processes are affected.</a:t>
            </a:r>
          </a:p>
          <a:p>
            <a:pPr/>
          </a:p>
          <a:p>
            <a:pPr/>
            <a:r>
              <a:t>We also need to explore this in other datasets. We think we've seen similar splits in other studies, which have not yet been explained, possibly due to lack of high resolution data.</a:t>
            </a:r>
          </a:p>
          <a:p>
            <a:pPr/>
            <a:r>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Shape 466"/>
          <p:cNvSpPr/>
          <p:nvPr>
            <p:ph type="sldImg"/>
          </p:nvPr>
        </p:nvSpPr>
        <p:spPr>
          <a:prstGeom prst="rect">
            <a:avLst/>
          </a:prstGeom>
        </p:spPr>
        <p:txBody>
          <a:bodyPr/>
          <a:lstStyle/>
          <a:p>
            <a:pPr/>
          </a:p>
        </p:txBody>
      </p:sp>
      <p:sp>
        <p:nvSpPr>
          <p:cNvPr id="467" name="Shape 467"/>
          <p:cNvSpPr/>
          <p:nvPr>
            <p:ph type="body" sz="quarter" idx="1"/>
          </p:nvPr>
        </p:nvSpPr>
        <p:spPr>
          <a:prstGeom prst="rect">
            <a:avLst/>
          </a:prstGeom>
        </p:spPr>
        <p:txBody>
          <a:bodyPr/>
          <a:lstStyle/>
          <a:p>
            <a:pPr/>
            <a:r>
              <a:t>(Slide showing asv split in other projects)</a:t>
            </a:r>
          </a:p>
          <a:p>
            <a:pPr/>
          </a:p>
          <a:p>
            <a:pPr/>
          </a:p>
          <a:p>
            <a:pPr/>
            <a:r>
              <a:t>This unique observation is not specific for our dataset alone. We see other dataset having uncharacterized splits.</a:t>
            </a:r>
          </a:p>
          <a:p>
            <a:pPr/>
          </a:p>
          <a:p>
            <a:pPr/>
            <a:r>
              <a:t>Protists might be the driver of such split.</a:t>
            </a:r>
          </a:p>
          <a:p>
            <a:pPr/>
          </a:p>
          <a:p>
            <a:pPr/>
          </a:p>
          <a:p>
            <a:pPr/>
            <a:r>
              <a:t>(Keystone species. What is driving what.  We also have a lot of redundancy.)</a:t>
            </a:r>
          </a:p>
          <a:p>
            <a:pPr/>
          </a:p>
          <a:p>
            <a:pPr/>
            <a:r>
              <a:t>Bottlenecks: </a:t>
            </a:r>
            <a:r>
              <a:rPr u="sng"/>
              <a:t>Database genome quality.</a:t>
            </a:r>
          </a:p>
          <a:p>
            <a:pPr/>
          </a:p>
          <a:p>
            <a:pPr/>
            <a:r>
              <a:t>Other people have seen similar splits ...</a:t>
            </a:r>
          </a:p>
          <a:p>
            <a:pPr/>
            <a:r>
              <a:t>&lt;Published data &gt;</a:t>
            </a:r>
          </a:p>
          <a:p>
            <a:pPr/>
            <a:r>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Shape 472"/>
          <p:cNvSpPr/>
          <p:nvPr>
            <p:ph type="sldImg"/>
          </p:nvPr>
        </p:nvSpPr>
        <p:spPr>
          <a:prstGeom prst="rect">
            <a:avLst/>
          </a:prstGeom>
        </p:spPr>
        <p:txBody>
          <a:bodyPr/>
          <a:lstStyle/>
          <a:p>
            <a:pPr/>
          </a:p>
        </p:txBody>
      </p:sp>
      <p:sp>
        <p:nvSpPr>
          <p:cNvPr id="473" name="Shape 473"/>
          <p:cNvSpPr/>
          <p:nvPr>
            <p:ph type="body" sz="quarter" idx="1"/>
          </p:nvPr>
        </p:nvSpPr>
        <p:spPr>
          <a:prstGeom prst="rect">
            <a:avLst/>
          </a:prstGeom>
        </p:spPr>
        <p:txBody>
          <a:bodyPr/>
          <a:lstStyle/>
          <a:p>
            <a:pPr>
              <a:defRPr b="1"/>
            </a:pPr>
            <a:r>
              <a:t>(Take-home)</a:t>
            </a:r>
          </a:p>
          <a:p>
            <a:pPr/>
            <a:r>
              <a:t>So this is the take home.</a:t>
            </a:r>
          </a:p>
          <a:p>
            <a:pPr/>
          </a:p>
          <a:p>
            <a:pPr/>
            <a:r>
              <a:t>Two clusters, and good reason to believe that it is biological.</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Shape 487"/>
          <p:cNvSpPr/>
          <p:nvPr>
            <p:ph type="sldImg"/>
          </p:nvPr>
        </p:nvSpPr>
        <p:spPr>
          <a:prstGeom prst="rect">
            <a:avLst/>
          </a:prstGeom>
        </p:spPr>
        <p:txBody>
          <a:bodyPr/>
          <a:lstStyle/>
          <a:p>
            <a:pPr/>
          </a:p>
        </p:txBody>
      </p:sp>
      <p:sp>
        <p:nvSpPr>
          <p:cNvPr id="488" name="Shape 488"/>
          <p:cNvSpPr/>
          <p:nvPr>
            <p:ph type="body" sz="quarter" idx="1"/>
          </p:nvPr>
        </p:nvSpPr>
        <p:spPr>
          <a:prstGeom prst="rect">
            <a:avLst/>
          </a:prstGeom>
        </p:spPr>
        <p:txBody>
          <a:bodyPr/>
          <a:lstStyle/>
          <a:p>
            <a:pPr/>
            <a:r>
              <a:t>I want to give a special shout out to my colleague, postdoc Velma Tea Essi Aho who did a </a:t>
            </a:r>
            <a:r>
              <a:rPr i="1"/>
              <a:t>lot</a:t>
            </a:r>
            <a:r>
              <a:t> of work to characterize the variation and to test for possible batch and technical effects. She will present this more in depth at ISME.</a:t>
            </a:r>
          </a:p>
          <a:p>
            <a:pPr/>
          </a:p>
          <a:p>
            <a:pPr/>
            <a:r>
              <a:t>Now I will open the discussion and questions part of my presentation. I must say, these are preliminary data, and we're still trying to figure things out. But let me know what your ideas and questions are.</a:t>
            </a:r>
          </a:p>
          <a:p>
            <a:pPr/>
            <a:r>
              <a:t>---</a:t>
            </a:r>
          </a:p>
          <a:p>
            <a:pPr/>
            <a:r>
              <a:t>standard answer #1: This is preliminary data and we're still working on this. We also still have more questions than answers.</a:t>
            </a:r>
          </a:p>
          <a:p>
            <a:pPr/>
          </a:p>
          <a:p>
            <a:pPr/>
            <a:r>
              <a:t>#2: A reason why ciliates can sustain such a large biomass isbecause they predate on prokaryotes.</a:t>
            </a:r>
          </a:p>
          <a:p>
            <a:pPr/>
            <a: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hape 193"/>
          <p:cNvSpPr/>
          <p:nvPr>
            <p:ph type="sldImg"/>
          </p:nvPr>
        </p:nvSpPr>
        <p:spPr>
          <a:prstGeom prst="rect">
            <a:avLst/>
          </a:prstGeom>
        </p:spPr>
        <p:txBody>
          <a:bodyPr/>
          <a:lstStyle/>
          <a:p>
            <a:pPr/>
          </a:p>
        </p:txBody>
      </p:sp>
      <p:sp>
        <p:nvSpPr>
          <p:cNvPr id="194" name="Shape 194"/>
          <p:cNvSpPr/>
          <p:nvPr>
            <p:ph type="body" sz="quarter" idx="1"/>
          </p:nvPr>
        </p:nvSpPr>
        <p:spPr>
          <a:prstGeom prst="rect">
            <a:avLst/>
          </a:prstGeom>
        </p:spPr>
        <p:txBody>
          <a:bodyPr/>
          <a:lstStyle/>
          <a:p>
            <a:pPr>
              <a:defRPr b="1"/>
            </a:pPr>
            <a:r>
              <a:t>(The holobiont, cont'd)</a:t>
            </a:r>
          </a:p>
          <a:p>
            <a:pPr/>
          </a:p>
          <a:p>
            <a:pPr/>
            <a:r>
              <a:t>We hypothesize that this microbiome interacts with its host. There might be several processes where the host -in this case the cattle- directs the microbiome: consisting of bacteria, archaea, ciliates and fungi - and viruses.</a:t>
            </a:r>
          </a:p>
          <a:p>
            <a:pPr/>
          </a:p>
          <a:p>
            <a:pPr/>
            <a: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p>
            <a:pPr>
              <a:defRPr b="1"/>
            </a:pPr>
            <a:r>
              <a:t>(Sampling the complete holobiont)</a:t>
            </a:r>
          </a:p>
          <a:p>
            <a:pPr>
              <a:defRPr b="1"/>
            </a:pPr>
          </a:p>
          <a:p>
            <a:pPr/>
            <a:r>
              <a:t>So this is why our project becomes relevant.</a:t>
            </a:r>
          </a:p>
          <a:p>
            <a:pPr/>
          </a:p>
          <a:p>
            <a:pPr/>
            <a:r>
              <a:t>We sampled 71 cattle bulls, two Scottish breeds.</a:t>
            </a:r>
          </a:p>
          <a:p>
            <a:pPr/>
            <a:r>
              <a:t>	- Abeerdeen Angus Limousine cross </a:t>
            </a:r>
          </a:p>
          <a:p>
            <a:pPr/>
            <a:r>
              <a:t>	- Luing</a:t>
            </a:r>
          </a:p>
          <a:p>
            <a:pPr/>
          </a:p>
          <a:p>
            <a:pPr/>
            <a:r>
              <a:t>We have collected a comprehensible multi-omics dataset to capture a broad view of the holobiont.</a:t>
            </a:r>
          </a:p>
          <a:p>
            <a:pPr/>
            <a:r>
              <a:t>Here is an overview of our dataset. You see that we have three sample locations within the holobiont: Digesta of the rumen, Epithelium of the rumen wall and Liver, represented by the three columns in the table.</a:t>
            </a:r>
          </a:p>
          <a:p>
            <a:pPr/>
          </a:p>
          <a:p>
            <a:pPr/>
            <a:r>
              <a:t>(DNA)</a:t>
            </a:r>
          </a:p>
          <a:p>
            <a:pPr/>
            <a:r>
              <a:t>For DNA we have genomics, both illumina on all samples for precise coverage as well as Oxford Nanopore Technologies long reads on a subset of the samples, using flowcell R10.4 for strain level metagenome assembled genome -MAG- recovery. </a:t>
            </a:r>
          </a:p>
          <a:p>
            <a:pPr/>
            <a:r>
              <a:t>We have 16S ribosomal RNA metabarcoding on the full 71 samples as well, to be able to look into the genus level diversity and relative biomass of the bacteria and archaea.</a:t>
            </a:r>
          </a:p>
          <a:p>
            <a:pPr/>
          </a:p>
          <a:p>
            <a:pPr/>
            <a:r>
              <a:t>(RNA and proteomics)</a:t>
            </a:r>
          </a:p>
          <a:p>
            <a:pPr/>
            <a:r>
              <a:t>For RNA, proteomics and untargeted metabolomics we have analyzed all three sample locations.</a:t>
            </a:r>
          </a:p>
          <a:p>
            <a:pPr/>
          </a:p>
          <a:p>
            <a:pPr/>
            <a:r>
              <a:t>(VFA)</a:t>
            </a:r>
          </a:p>
          <a:p>
            <a:pPr/>
            <a:r>
              <a:t>Regarding VFAs we have measurements for 6 common VFA targets in the digesta, to track the breakdown of plant fibre polymers.</a:t>
            </a:r>
          </a:p>
          <a:p>
            <a:pPr/>
          </a:p>
          <a:p>
            <a:pPr/>
            <a:r>
              <a:t>And for phenotypic information - or key performance indecees, we have methane production using a respiration chamber method where we saw 30% variation between bulls. We also have dry matter intake, average daily gain and feed conversion ratio.</a:t>
            </a:r>
          </a:p>
          <a:p>
            <a:pPr/>
          </a:p>
          <a:p>
            <a:pPr/>
          </a:p>
          <a:p>
            <a:pPr/>
            <a: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a:p>
        </p:txBody>
      </p:sp>
      <p:sp>
        <p:nvSpPr>
          <p:cNvPr id="230" name="Shape 230"/>
          <p:cNvSpPr/>
          <p:nvPr>
            <p:ph type="body" sz="quarter" idx="1"/>
          </p:nvPr>
        </p:nvSpPr>
        <p:spPr>
          <a:prstGeom prst="rect">
            <a:avLst/>
          </a:prstGeom>
        </p:spPr>
        <p:txBody>
          <a:bodyPr/>
          <a:lstStyle/>
          <a:p>
            <a:pPr>
              <a:defRPr b="1"/>
            </a:pPr>
            <a:r>
              <a:t>(Database)</a:t>
            </a:r>
          </a:p>
          <a:p>
            <a:pPr>
              <a:defRPr b="1"/>
            </a:pPr>
          </a:p>
          <a:p>
            <a:pPr/>
            <a:r>
              <a:t>As a basis for the central dogma of molecular biology that underpins the multi-omics stack, we had to create a database consisting of all of the genomes, and translated genes, of all of the known species in the central environment - The rumen.</a:t>
            </a:r>
          </a:p>
          <a:p>
            <a:pPr/>
          </a:p>
          <a:p>
            <a:pPr marL="391159" indent="-391159">
              <a:buSzPct val="100000"/>
              <a:buAutoNum type="alphaUcParenR" startAt="1"/>
            </a:pPr>
            <a:r>
              <a:t>Our home made MAGs using DNASense's pipeline. We've further revised these with Rhys Newell's Aviary pipeline thanks to Andy Leu from Centre for Microbiome Research in QUT.</a:t>
            </a:r>
          </a:p>
          <a:p>
            <a:pPr marL="391159" indent="-391159">
              <a:buSzPct val="100000"/>
              <a:buAutoNum type="alphaUcParenR" startAt="1"/>
            </a:pPr>
            <a:r>
              <a:t>Just a standard refseq host genome for </a:t>
            </a:r>
            <a:r>
              <a:rPr i="1"/>
              <a:t>Bos taurus, cattle</a:t>
            </a:r>
            <a:r>
              <a:t>.</a:t>
            </a:r>
          </a:p>
          <a:p>
            <a:pPr marL="391159" indent="-391159">
              <a:buSzPct val="100000"/>
              <a:buAutoNum type="alphaUcParenR" startAt="1"/>
            </a:pPr>
            <a:r>
              <a:t>One of the first high quality genomes from the Ciliate </a:t>
            </a:r>
            <a:r>
              <a:rPr i="1"/>
              <a:t>Entodinium caudatum.</a:t>
            </a:r>
          </a:p>
          <a:p>
            <a:pPr marL="391159" indent="-391159">
              <a:buSzPct val="100000"/>
              <a:buAutoNum type="alphaUcParenR" startAt="1"/>
            </a:pPr>
            <a:r>
              <a:t>52 Ciliate SAG genomes from 20 Litostomatea species.</a:t>
            </a:r>
          </a:p>
          <a:p>
            <a:pPr marL="391159" indent="-391159">
              <a:buSzPct val="100000"/>
              <a:buAutoNum type="alphaUcParenR" startAt="1"/>
            </a:pPr>
            <a:r>
              <a:t>All publicly available Neocallimastigomycetes class anaerobe fungi known to inhabit the rumens of cattle, hosted by JGI.</a:t>
            </a:r>
          </a:p>
          <a:p>
            <a:pPr marL="391159" indent="-391159">
              <a:buSzPct val="100000"/>
              <a:buAutoNum type="alphaUcParenR" startAt="1"/>
            </a:pPr>
            <a:r>
              <a:t>14 Campylobacter strains, known to possibly -but not so much in our case- inhabit the rumen wall.</a:t>
            </a:r>
          </a:p>
          <a:p>
            <a:pPr/>
          </a:p>
          <a:p>
            <a:pPr/>
            <a:r>
              <a:t>All in all, 777 genomes of various sizes representing a large part of the tree of life.</a:t>
            </a:r>
          </a:p>
          <a:p>
            <a:pPr/>
          </a:p>
          <a:p>
            <a:pPr/>
            <a:r>
              <a:t>Creating this database was a team effort and I want to give a shoutout to our bioinformatician and engineer Arturo Vera Ponce de Leon.</a:t>
            </a:r>
          </a:p>
          <a:p>
            <a:pPr/>
            <a: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a:p>
        </p:txBody>
      </p:sp>
      <p:sp>
        <p:nvSpPr>
          <p:cNvPr id="238" name="Shape 238"/>
          <p:cNvSpPr/>
          <p:nvPr>
            <p:ph type="body" sz="quarter" idx="1"/>
          </p:nvPr>
        </p:nvSpPr>
        <p:spPr>
          <a:prstGeom prst="rect">
            <a:avLst/>
          </a:prstGeom>
        </p:spPr>
        <p:txBody>
          <a:bodyPr/>
          <a:lstStyle/>
          <a:p>
            <a:pPr>
              <a:defRPr b="1"/>
            </a:pPr>
            <a:r>
              <a:t>(Proteomics of the digesta)</a:t>
            </a:r>
          </a:p>
          <a:p>
            <a:pPr/>
          </a:p>
          <a:p>
            <a:pPr/>
            <a:r>
              <a:t>So - jumping into an example of the data that we have.</a:t>
            </a:r>
          </a:p>
          <a:p>
            <a:pPr/>
          </a:p>
          <a:p>
            <a:pPr/>
            <a:r>
              <a:t>This is a phylogenetic overview of the proteomics of the digesta. The height of the tree branches show counts of unique protein groups arranged by clade. Here I'm only showing up till family level for brevity.</a:t>
            </a:r>
          </a:p>
          <a:p>
            <a:pPr/>
            <a: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a:defRPr b="1"/>
            </a:pPr>
            <a:r>
              <a:t>(Proteomics of the digesta, cont'd)</a:t>
            </a:r>
          </a:p>
          <a:p>
            <a:pPr/>
          </a:p>
          <a:p>
            <a:pPr/>
            <a:r>
              <a:t>We see a very high protein count from gtdb-phylums Firmicutes_A and Bacteroidota of Bacteria, as well as Ciliophora, or Ciliates.</a:t>
            </a:r>
          </a:p>
          <a:p>
            <a:pPr/>
          </a:p>
          <a:p>
            <a:pPr/>
            <a:r>
              <a:t>The point is that the Ciliates play a </a:t>
            </a:r>
            <a:r>
              <a:rPr i="1"/>
              <a:t>large</a:t>
            </a:r>
            <a:r>
              <a:t> role in the present protein biomass in the digesta. This is in line with previous proteomic studies we've done on the rumen, in our group.</a:t>
            </a:r>
          </a:p>
          <a:p>
            <a:pPr/>
          </a:p>
          <a:p>
            <a:pPr/>
            <a:r>
              <a:t>Half prokaryotic, half eukaryotic.</a:t>
            </a:r>
          </a:p>
          <a:p>
            <a:pPr/>
          </a:p>
          <a:p>
            <a:pPr/>
            <a:r>
              <a:t>&lt;stress which ciliate species have very high biomass?&gt;</a:t>
            </a:r>
          </a:p>
          <a:p>
            <a:pPr/>
            <a: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defRPr b="1"/>
            </a:pPr>
            <a:r>
              <a:t>(Proteomics of the Rumen Wall Epithelium)</a:t>
            </a:r>
          </a:p>
          <a:p>
            <a:pPr/>
          </a:p>
          <a:p>
            <a:pPr/>
            <a:r>
              <a:t>Same analysis, but for the wall instead of digesta.</a:t>
            </a:r>
          </a:p>
          <a:p>
            <a:pPr/>
          </a:p>
          <a:p>
            <a:pPr/>
            <a:r>
              <a:t>We did not wash the wall tissue before extracting proteins for proteomics. Thus here you'll see correlations with what we generally see in the digesta.</a:t>
            </a:r>
          </a:p>
          <a:p>
            <a:pPr/>
          </a:p>
          <a:p>
            <a:pPr/>
            <a:r>
              <a: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698500" y="8657488"/>
            <a:ext cx="11607801" cy="461060"/>
          </a:xfrm>
          <a:prstGeom prst="rect">
            <a:avLst/>
          </a:prstGeom>
        </p:spPr>
        <p:txBody>
          <a:bodyPr anchor="b"/>
          <a:lstStyle>
            <a:lvl1pPr marL="0" indent="0" defTabSz="563541">
              <a:lnSpc>
                <a:spcPct val="100000"/>
              </a:lnSpc>
              <a:spcBef>
                <a:spcPts val="0"/>
              </a:spcBef>
              <a:buSzTx/>
              <a:buNone/>
              <a:defRPr b="1" sz="2304"/>
            </a:lvl1pPr>
          </a:lstStyle>
          <a:p>
            <a:pPr/>
            <a:r>
              <a:t>Author and Date</a:t>
            </a:r>
          </a:p>
        </p:txBody>
      </p:sp>
      <p:sp>
        <p:nvSpPr>
          <p:cNvPr id="12" name="Presentation Title"/>
          <p:cNvSpPr txBox="1"/>
          <p:nvPr>
            <p:ph type="title" hasCustomPrompt="1"/>
          </p:nvPr>
        </p:nvSpPr>
        <p:spPr>
          <a:xfrm>
            <a:off x="698500" y="1854200"/>
            <a:ext cx="11609057" cy="3302000"/>
          </a:xfrm>
          <a:prstGeom prst="rect">
            <a:avLst/>
          </a:prstGeom>
        </p:spPr>
        <p:txBody>
          <a:bodyPr anchor="b"/>
          <a:lstStyle>
            <a:lvl1pPr>
              <a:defRPr spc="-164" sz="8200"/>
            </a:lvl1pPr>
          </a:lstStyle>
          <a:p>
            <a:pPr/>
            <a:r>
              <a:t>Presentation Title</a:t>
            </a:r>
          </a:p>
        </p:txBody>
      </p:sp>
      <p:sp>
        <p:nvSpPr>
          <p:cNvPr id="13" name="Body Level One…"/>
          <p:cNvSpPr txBox="1"/>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6353454" y="9220199"/>
            <a:ext cx="297892"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pc="-164" sz="82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164" sz="82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164" sz="82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164" sz="82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164" sz="82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b="1" sz="3800"/>
            </a:lvl1pPr>
          </a:lstStyle>
          <a:p>
            <a:pPr/>
            <a:r>
              <a:t>Fact information</a:t>
            </a:r>
          </a:p>
        </p:txBody>
      </p:sp>
      <p:sp>
        <p:nvSpPr>
          <p:cNvPr id="107" name="Body Level One…"/>
          <p:cNvSpPr txBox="1"/>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b="1" spc="-176" sz="17600"/>
            </a:lvl1pPr>
            <a:lvl2pPr marL="0" indent="457200" algn="ctr">
              <a:lnSpc>
                <a:spcPct val="80000"/>
              </a:lnSpc>
              <a:spcBef>
                <a:spcPts val="0"/>
              </a:spcBef>
              <a:buSzTx/>
              <a:buNone/>
              <a:defRPr b="1" spc="-176" sz="17600"/>
            </a:lvl2pPr>
            <a:lvl3pPr marL="0" indent="914400" algn="ctr">
              <a:lnSpc>
                <a:spcPct val="80000"/>
              </a:lnSpc>
              <a:spcBef>
                <a:spcPts val="0"/>
              </a:spcBef>
              <a:buSzTx/>
              <a:buNone/>
              <a:defRPr b="1" spc="-176" sz="17600"/>
            </a:lvl3pPr>
            <a:lvl4pPr marL="0" indent="1371600" algn="ctr">
              <a:lnSpc>
                <a:spcPct val="80000"/>
              </a:lnSpc>
              <a:spcBef>
                <a:spcPts val="0"/>
              </a:spcBef>
              <a:buSzTx/>
              <a:buNone/>
              <a:defRPr b="1" spc="-176" sz="17600"/>
            </a:lvl4pPr>
            <a:lvl5pPr marL="0" indent="1828800" algn="ctr">
              <a:lnSpc>
                <a:spcPct val="80000"/>
              </a:lnSpc>
              <a:spcBef>
                <a:spcPts val="0"/>
              </a:spcBef>
              <a:buSzTx/>
              <a:buNone/>
              <a:defRPr b="1" spc="-176" sz="17600"/>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Body Level One…"/>
          <p:cNvSpPr txBox="1"/>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pc="-119" sz="6000">
                <a:latin typeface="Helvetica Neue Medium"/>
                <a:ea typeface="Helvetica Neue Medium"/>
                <a:cs typeface="Helvetica Neue Medium"/>
                <a:sym typeface="Helvetica Neue Medium"/>
              </a:defRPr>
            </a:lvl1pPr>
            <a:lvl2pPr marL="457200" indent="114300">
              <a:spcBef>
                <a:spcPts val="0"/>
              </a:spcBef>
              <a:buSzTx/>
              <a:buNone/>
              <a:defRPr spc="-119" sz="6000">
                <a:latin typeface="Helvetica Neue Medium"/>
                <a:ea typeface="Helvetica Neue Medium"/>
                <a:cs typeface="Helvetica Neue Medium"/>
                <a:sym typeface="Helvetica Neue Medium"/>
              </a:defRPr>
            </a:lvl2pPr>
            <a:lvl3pPr marL="457200" indent="571500">
              <a:spcBef>
                <a:spcPts val="0"/>
              </a:spcBef>
              <a:buSzTx/>
              <a:buNone/>
              <a:defRPr spc="-119" sz="6000">
                <a:latin typeface="Helvetica Neue Medium"/>
                <a:ea typeface="Helvetica Neue Medium"/>
                <a:cs typeface="Helvetica Neue Medium"/>
                <a:sym typeface="Helvetica Neue Medium"/>
              </a:defRPr>
            </a:lvl3pPr>
            <a:lvl4pPr marL="457200" indent="1028700">
              <a:spcBef>
                <a:spcPts val="0"/>
              </a:spcBef>
              <a:buSzTx/>
              <a:buNone/>
              <a:defRPr spc="-119" sz="6000">
                <a:latin typeface="Helvetica Neue Medium"/>
                <a:ea typeface="Helvetica Neue Medium"/>
                <a:cs typeface="Helvetica Neue Medium"/>
                <a:sym typeface="Helvetica Neue Medium"/>
              </a:defRPr>
            </a:lvl4pPr>
            <a:lvl5pPr marL="457200" indent="1485900">
              <a:spcBef>
                <a:spcPts val="0"/>
              </a:spcBef>
              <a:buSzTx/>
              <a:buNone/>
              <a:defRPr spc="-119" sz="60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6" name="Attribution"/>
          <p:cNvSpPr txBox="1"/>
          <p:nvPr>
            <p:ph type="body" sz="quarter" idx="21" hasCustomPrompt="1"/>
          </p:nvPr>
        </p:nvSpPr>
        <p:spPr>
          <a:xfrm>
            <a:off x="1219200" y="6426200"/>
            <a:ext cx="11049000" cy="461059"/>
          </a:xfrm>
          <a:prstGeom prst="rect">
            <a:avLst/>
          </a:prstGeom>
        </p:spPr>
        <p:txBody>
          <a:bodyPr/>
          <a:lstStyle>
            <a:lvl1pPr marL="0" indent="0" defTabSz="563541">
              <a:lnSpc>
                <a:spcPct val="100000"/>
              </a:lnSpc>
              <a:spcBef>
                <a:spcPts val="0"/>
              </a:spcBef>
              <a:buSzTx/>
              <a:buNone/>
              <a:defRPr b="1" sz="2304"/>
            </a:lvl1pPr>
          </a:lstStyle>
          <a:p>
            <a:pPr/>
            <a:r>
              <a:t>Attribution</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Bowl of pappardelle pasta with parsley butter, roasted hazelnuts and shaved parmesan cheese"/>
          <p:cNvSpPr/>
          <p:nvPr>
            <p:ph type="pic" idx="21"/>
          </p:nvPr>
        </p:nvSpPr>
        <p:spPr>
          <a:xfrm>
            <a:off x="-2082800" y="687558"/>
            <a:ext cx="11165190" cy="8373892"/>
          </a:xfrm>
          <a:prstGeom prst="rect">
            <a:avLst/>
          </a:prstGeom>
        </p:spPr>
        <p:txBody>
          <a:bodyPr lIns="91439" tIns="45719" rIns="91439" bIns="45719">
            <a:noAutofit/>
          </a:bodyPr>
          <a:lstStyle/>
          <a:p>
            <a:pPr/>
          </a:p>
        </p:txBody>
      </p:sp>
      <p:sp>
        <p:nvSpPr>
          <p:cNvPr id="125" name="Bowl of salad with fried rice, boiled eggs and chopsticks"/>
          <p:cNvSpPr/>
          <p:nvPr>
            <p:ph type="pic" sz="half" idx="22"/>
          </p:nvPr>
        </p:nvSpPr>
        <p:spPr>
          <a:xfrm>
            <a:off x="6597650" y="292100"/>
            <a:ext cx="5740400" cy="4592321"/>
          </a:xfrm>
          <a:prstGeom prst="rect">
            <a:avLst/>
          </a:prstGeom>
        </p:spPr>
        <p:txBody>
          <a:bodyPr lIns="91439" tIns="45719" rIns="91439" bIns="45719">
            <a:noAutofit/>
          </a:bodyPr>
          <a:lstStyle/>
          <a:p>
            <a:pPr/>
          </a:p>
        </p:txBody>
      </p:sp>
      <p:sp>
        <p:nvSpPr>
          <p:cNvPr id="126" name="Bowl with salmon cakes, salad and houmous"/>
          <p:cNvSpPr/>
          <p:nvPr>
            <p:ph type="pic" idx="23"/>
          </p:nvPr>
        </p:nvSpPr>
        <p:spPr>
          <a:xfrm>
            <a:off x="4984750" y="2749413"/>
            <a:ext cx="7937500" cy="9238277"/>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wl of salad with fried rice, boiled eggs and chopsticks"/>
          <p:cNvSpPr/>
          <p:nvPr>
            <p:ph type="pic" idx="21"/>
          </p:nvPr>
        </p:nvSpPr>
        <p:spPr>
          <a:xfrm>
            <a:off x="-1016000" y="-1054100"/>
            <a:ext cx="14427200" cy="11541760"/>
          </a:xfrm>
          <a:prstGeom prst="rect">
            <a:avLst/>
          </a:prstGeom>
        </p:spPr>
        <p:txBody>
          <a:bodyPr lIns="91439" tIns="45719" rIns="91439" bIns="45719">
            <a:noAutofit/>
          </a:bodyPr>
          <a:lstStyle/>
          <a:p>
            <a:pPr/>
          </a:p>
        </p:txBody>
      </p:sp>
      <p:sp>
        <p:nvSpPr>
          <p:cNvPr id="135" name="Slide Number"/>
          <p:cNvSpPr txBox="1"/>
          <p:nvPr>
            <p:ph type="sldNum" sz="quarter" idx="2"/>
          </p:nvPr>
        </p:nvSpPr>
        <p:spPr>
          <a:xfrm>
            <a:off x="6353454" y="9220199"/>
            <a:ext cx="297892" cy="287479"/>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49" name="Author and Date"/>
          <p:cNvSpPr txBox="1"/>
          <p:nvPr>
            <p:ph type="body" sz="quarter" idx="21" hasCustomPrompt="1"/>
          </p:nvPr>
        </p:nvSpPr>
        <p:spPr>
          <a:xfrm>
            <a:off x="640714" y="7544460"/>
            <a:ext cx="11717870" cy="339723"/>
          </a:xfrm>
          <a:prstGeom prst="rect">
            <a:avLst/>
          </a:prstGeom>
        </p:spPr>
        <p:txBody>
          <a:bodyPr lIns="24383" tIns="24383" rIns="24383" bIns="24383"/>
          <a:lstStyle>
            <a:lvl1pPr marL="0" indent="0" defTabSz="487228">
              <a:lnSpc>
                <a:spcPct val="100000"/>
              </a:lnSpc>
              <a:spcBef>
                <a:spcPts val="0"/>
              </a:spcBef>
              <a:buSzTx/>
              <a:buNone/>
              <a:defRPr b="1" sz="1992"/>
            </a:lvl1pPr>
          </a:lstStyle>
          <a:p>
            <a:pPr/>
            <a:r>
              <a:t>Author and Date</a:t>
            </a:r>
          </a:p>
        </p:txBody>
      </p:sp>
      <p:sp>
        <p:nvSpPr>
          <p:cNvPr id="150" name="Presentation Title"/>
          <p:cNvSpPr txBox="1"/>
          <p:nvPr>
            <p:ph type="title" hasCustomPrompt="1"/>
          </p:nvPr>
        </p:nvSpPr>
        <p:spPr>
          <a:xfrm>
            <a:off x="643464" y="2592528"/>
            <a:ext cx="11717870" cy="2479041"/>
          </a:xfrm>
          <a:prstGeom prst="rect">
            <a:avLst/>
          </a:prstGeom>
        </p:spPr>
        <p:txBody>
          <a:bodyPr lIns="27093" tIns="27093" rIns="27093" bIns="27093" anchor="b"/>
          <a:lstStyle>
            <a:lvl1pPr>
              <a:defRPr spc="-164" sz="8200"/>
            </a:lvl1pPr>
          </a:lstStyle>
          <a:p>
            <a:pPr/>
            <a:r>
              <a:t>Presentation Title</a:t>
            </a:r>
          </a:p>
        </p:txBody>
      </p:sp>
      <p:sp>
        <p:nvSpPr>
          <p:cNvPr id="151" name="Body Level One…"/>
          <p:cNvSpPr txBox="1"/>
          <p:nvPr>
            <p:ph type="body" sz="quarter" idx="1" hasCustomPrompt="1"/>
          </p:nvPr>
        </p:nvSpPr>
        <p:spPr>
          <a:xfrm>
            <a:off x="640715" y="5071568"/>
            <a:ext cx="11717868" cy="1016001"/>
          </a:xfrm>
          <a:prstGeom prst="rect">
            <a:avLst/>
          </a:prstGeom>
        </p:spPr>
        <p:txBody>
          <a:bodyPr lIns="27093" tIns="27093" rIns="27093" bIns="27093"/>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152" name="Slide Number"/>
          <p:cNvSpPr txBox="1"/>
          <p:nvPr>
            <p:ph type="sldNum" sz="quarter" idx="2"/>
          </p:nvPr>
        </p:nvSpPr>
        <p:spPr>
          <a:xfrm>
            <a:off x="6380889" y="8167799"/>
            <a:ext cx="236357" cy="227721"/>
          </a:xfrm>
          <a:prstGeom prst="rect">
            <a:avLst/>
          </a:prstGeom>
        </p:spPr>
        <p:txBody>
          <a:bodyPr lIns="27093" tIns="27093" rIns="27093" bIns="27093"/>
          <a:lstStyle>
            <a:lvl1pPr defTabSz="415431">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376767" y="-915894"/>
            <a:ext cx="17835652" cy="10682195"/>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698500" y="5181600"/>
            <a:ext cx="11607800" cy="3302000"/>
          </a:xfrm>
          <a:prstGeom prst="rect">
            <a:avLst/>
          </a:prstGeom>
        </p:spPr>
        <p:txBody>
          <a:bodyPr anchor="b"/>
          <a:lstStyle>
            <a:lvl1pPr>
              <a:defRPr spc="-164" sz="8200"/>
            </a:lvl1pPr>
          </a:lstStyle>
          <a:p>
            <a:pPr/>
            <a:r>
              <a:t>Presentation Title</a:t>
            </a:r>
          </a:p>
        </p:txBody>
      </p:sp>
      <p:sp>
        <p:nvSpPr>
          <p:cNvPr id="23" name="Body Level One…"/>
          <p:cNvSpPr txBox="1"/>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24" name="Author and Date"/>
          <p:cNvSpPr txBox="1"/>
          <p:nvPr>
            <p:ph type="body" sz="quarter" idx="22" hasCustomPrompt="1"/>
          </p:nvPr>
        </p:nvSpPr>
        <p:spPr>
          <a:xfrm>
            <a:off x="698500" y="571500"/>
            <a:ext cx="11607801" cy="461059"/>
          </a:xfrm>
          <a:prstGeom prst="rect">
            <a:avLst/>
          </a:prstGeom>
        </p:spPr>
        <p:txBody>
          <a:bodyPr/>
          <a:lstStyle>
            <a:lvl1pPr marL="0" indent="0" defTabSz="563541">
              <a:lnSpc>
                <a:spcPct val="100000"/>
              </a:lnSpc>
              <a:spcBef>
                <a:spcPts val="0"/>
              </a:spcBef>
              <a:buSzTx/>
              <a:buNone/>
              <a:defRPr b="1" sz="2304"/>
            </a:lvl1pPr>
          </a:lstStyle>
          <a:p>
            <a:pPr/>
            <a:r>
              <a:t>Author and Date</a:t>
            </a:r>
          </a:p>
        </p:txBody>
      </p:sp>
      <p:sp>
        <p:nvSpPr>
          <p:cNvPr id="25" name="Slide Number"/>
          <p:cNvSpPr txBox="1"/>
          <p:nvPr>
            <p:ph type="sldNum" sz="quarter" idx="2"/>
          </p:nvPr>
        </p:nvSpPr>
        <p:spPr>
          <a:xfrm>
            <a:off x="6349999" y="9220199"/>
            <a:ext cx="297893"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oumous "/>
          <p:cNvSpPr/>
          <p:nvPr>
            <p:ph type="pic" idx="21"/>
          </p:nvPr>
        </p:nvSpPr>
        <p:spPr>
          <a:xfrm>
            <a:off x="5319129" y="495299"/>
            <a:ext cx="7543801" cy="8780059"/>
          </a:xfrm>
          <a:prstGeom prst="rect">
            <a:avLst/>
          </a:prstGeom>
        </p:spPr>
        <p:txBody>
          <a:bodyPr lIns="91439" tIns="45719" rIns="91439" bIns="45719">
            <a:noAutofit/>
          </a:bodyPr>
          <a:lstStyle/>
          <a:p>
            <a:pPr/>
          </a:p>
        </p:txBody>
      </p:sp>
      <p:sp>
        <p:nvSpPr>
          <p:cNvPr id="33" name="Body Level One…"/>
          <p:cNvSpPr txBox="1"/>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Slide Subtitle</a:t>
            </a:r>
          </a:p>
          <a:p>
            <a:pPr lvl="1"/>
            <a:r>
              <a:t/>
            </a:r>
          </a:p>
          <a:p>
            <a:pPr lvl="2"/>
            <a:r>
              <a:t/>
            </a:r>
          </a:p>
          <a:p>
            <a:pPr lvl="3"/>
            <a:r>
              <a:t/>
            </a:r>
          </a:p>
          <a:p>
            <a:pPr lvl="4"/>
            <a:r>
              <a:t/>
            </a:r>
          </a:p>
        </p:txBody>
      </p:sp>
      <p:sp>
        <p:nvSpPr>
          <p:cNvPr id="34" name="Slide Title"/>
          <p:cNvSpPr txBox="1"/>
          <p:nvPr>
            <p:ph type="title" hasCustomPrompt="1"/>
          </p:nvPr>
        </p:nvSpPr>
        <p:spPr>
          <a:xfrm>
            <a:off x="698500" y="692534"/>
            <a:ext cx="5105400" cy="4387466"/>
          </a:xfrm>
          <a:prstGeom prst="rect">
            <a:avLst/>
          </a:prstGeom>
        </p:spPr>
        <p:txBody>
          <a:bodyPr anchor="b"/>
          <a:lstStyle/>
          <a:p>
            <a:pPr/>
            <a:r>
              <a:t>Slide Title</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3"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44" name="Slide Title"/>
          <p:cNvSpPr txBox="1"/>
          <p:nvPr>
            <p:ph type="title" hasCustomPrompt="1"/>
          </p:nvPr>
        </p:nvSpPr>
        <p:spPr>
          <a:prstGeom prst="rect">
            <a:avLst/>
          </a:prstGeom>
        </p:spPr>
        <p:txBody>
          <a:bodyPr/>
          <a:lstStyle/>
          <a:p>
            <a:pPr/>
            <a:r>
              <a:t>Slide Title</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589358"/>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Bowl of pappardelle pasta with parsley butter, roasted hazelnuts and shaved parmesan cheese"/>
          <p:cNvSpPr/>
          <p:nvPr>
            <p:ph type="pic" idx="21"/>
          </p:nvPr>
        </p:nvSpPr>
        <p:spPr>
          <a:xfrm>
            <a:off x="6172200" y="596900"/>
            <a:ext cx="6448425" cy="8597900"/>
          </a:xfrm>
          <a:prstGeom prst="rect">
            <a:avLst/>
          </a:prstGeom>
        </p:spPr>
        <p:txBody>
          <a:bodyPr lIns="91439" tIns="45719" rIns="91439" bIns="45719">
            <a:noAutofit/>
          </a:bodyPr>
          <a:lstStyle/>
          <a:p>
            <a:pPr/>
          </a:p>
        </p:txBody>
      </p:sp>
      <p:sp>
        <p:nvSpPr>
          <p:cNvPr id="61" name="Slide Title"/>
          <p:cNvSpPr txBox="1"/>
          <p:nvPr>
            <p:ph type="title" hasCustomPrompt="1"/>
          </p:nvPr>
        </p:nvSpPr>
        <p:spPr>
          <a:xfrm>
            <a:off x="698500" y="444500"/>
            <a:ext cx="5105400" cy="1016000"/>
          </a:xfrm>
          <a:prstGeom prst="rect">
            <a:avLst/>
          </a:prstGeom>
        </p:spPr>
        <p:txBody>
          <a:bodyPr/>
          <a:lstStyle/>
          <a:p>
            <a:pPr/>
            <a:r>
              <a:t>Slide Title</a:t>
            </a:r>
          </a:p>
        </p:txBody>
      </p:sp>
      <p:sp>
        <p:nvSpPr>
          <p:cNvPr id="62" name="Slide Subtitle"/>
          <p:cNvSpPr txBox="1"/>
          <p:nvPr>
            <p:ph type="body" sz="quarter" idx="22"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63" name="Body Level One…"/>
          <p:cNvSpPr txBox="1"/>
          <p:nvPr>
            <p:ph type="body" sz="half" idx="1" hasCustomPrompt="1"/>
          </p:nvPr>
        </p:nvSpPr>
        <p:spPr>
          <a:xfrm>
            <a:off x="698500" y="3480196"/>
            <a:ext cx="5105400" cy="5593161"/>
          </a:xfrm>
          <a:prstGeom prst="rect">
            <a:avLst/>
          </a:prstGeom>
        </p:spPr>
        <p:txBody>
          <a:bodyPr/>
          <a:lstStyle/>
          <a:p>
            <a:pPr/>
            <a:r>
              <a:t>Slide bullet text</a:t>
            </a:r>
          </a:p>
          <a:p>
            <a:pPr lvl="1"/>
            <a:r>
              <a:t/>
            </a:r>
          </a:p>
          <a:p>
            <a:pPr lvl="2"/>
            <a:r>
              <a:t/>
            </a:r>
          </a:p>
          <a:p>
            <a:pPr lvl="3"/>
            <a:r>
              <a:t/>
            </a:r>
          </a:p>
          <a:p>
            <a:pPr lvl="4"/>
            <a:r>
              <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698500" y="3225800"/>
            <a:ext cx="11607800" cy="3302000"/>
          </a:xfrm>
          <a:prstGeom prst="rect">
            <a:avLst/>
          </a:prstGeom>
        </p:spPr>
        <p:txBody>
          <a:bodyPr anchor="ctr"/>
          <a:lstStyle>
            <a:lvl1pPr>
              <a:defRPr b="0" spc="-164" sz="82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prstGeom prst="rect">
            <a:avLst/>
          </a:prstGeom>
        </p:spPr>
        <p:txBody>
          <a:bodyPr/>
          <a:lstStyle/>
          <a:p>
            <a:pPr/>
            <a:r>
              <a:t>Slide Title</a:t>
            </a:r>
          </a:p>
        </p:txBody>
      </p:sp>
      <p:sp>
        <p:nvSpPr>
          <p:cNvPr id="80"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698500" y="444500"/>
            <a:ext cx="11607800" cy="1016000"/>
          </a:xfrm>
          <a:prstGeom prst="rect">
            <a:avLst/>
          </a:prstGeom>
        </p:spPr>
        <p:txBody>
          <a:bodyPr/>
          <a:lstStyle/>
          <a:p>
            <a:pPr/>
            <a:r>
              <a:t>Agenda Title</a:t>
            </a:r>
          </a:p>
        </p:txBody>
      </p:sp>
      <p:sp>
        <p:nvSpPr>
          <p:cNvPr id="89" name="Agenda Subtitle"/>
          <p:cNvSpPr txBox="1"/>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b="1" sz="38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a:spcBef>
                <a:spcPts val="1300"/>
              </a:spcBef>
              <a:buSzTx/>
              <a:buNone/>
              <a:defRPr spc="-38" sz="3800"/>
            </a:lvl1pPr>
            <a:lvl2pPr marL="0" indent="457200">
              <a:spcBef>
                <a:spcPts val="1300"/>
              </a:spcBef>
              <a:buSzTx/>
              <a:buNone/>
              <a:defRPr spc="-38" sz="3800"/>
            </a:lvl2pPr>
            <a:lvl3pPr marL="0" indent="914400">
              <a:spcBef>
                <a:spcPts val="1300"/>
              </a:spcBef>
              <a:buSzTx/>
              <a:buNone/>
              <a:defRPr spc="-38" sz="3800"/>
            </a:lvl3pPr>
            <a:lvl4pPr marL="0" indent="1371600">
              <a:spcBef>
                <a:spcPts val="1300"/>
              </a:spcBef>
              <a:buSzTx/>
              <a:buNone/>
              <a:defRPr spc="-38" sz="3800"/>
            </a:lvl4pPr>
            <a:lvl5pPr marL="0" indent="1828800">
              <a:spcBef>
                <a:spcPts val="1300"/>
              </a:spcBef>
              <a:buSzTx/>
              <a:buNone/>
              <a:defRPr spc="-38" sz="38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698500" y="2959100"/>
            <a:ext cx="11607800" cy="609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3" name="Slide Title"/>
          <p:cNvSpPr txBox="1"/>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4" name="Slide Number"/>
          <p:cNvSpPr txBox="1"/>
          <p:nvPr>
            <p:ph type="sldNum" sz="quarter" idx="2"/>
          </p:nvPr>
        </p:nvSpPr>
        <p:spPr>
          <a:xfrm>
            <a:off x="6350067" y="9220199"/>
            <a:ext cx="297892" cy="287479"/>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3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3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34.png"/><Relationship Id="rId4" Type="http://schemas.openxmlformats.org/officeDocument/2006/relationships/image" Target="../media/image28.png"/><Relationship Id="rId5" Type="http://schemas.openxmlformats.org/officeDocument/2006/relationships/image" Target="../media/image3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37.png"/><Relationship Id="rId4" Type="http://schemas.openxmlformats.org/officeDocument/2006/relationships/image" Target="../media/image3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3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39.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40.png"/><Relationship Id="rId4" Type="http://schemas.openxmlformats.org/officeDocument/2006/relationships/image" Target="../media/image4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40.png"/><Relationship Id="rId4" Type="http://schemas.openxmlformats.org/officeDocument/2006/relationships/image" Target="../media/image4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40.png"/><Relationship Id="rId4" Type="http://schemas.openxmlformats.org/officeDocument/2006/relationships/image" Target="../media/image4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42.png"/><Relationship Id="rId6" Type="http://schemas.openxmlformats.org/officeDocument/2006/relationships/image" Target="../media/image43.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4.png"/><Relationship Id="rId7" Type="http://schemas.openxmlformats.org/officeDocument/2006/relationships/image" Target="../media/image4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png"/><Relationship Id="rId14"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Image" descr="Image"/>
          <p:cNvPicPr>
            <a:picLocks noChangeAspect="1"/>
          </p:cNvPicPr>
          <p:nvPr/>
        </p:nvPicPr>
        <p:blipFill>
          <a:blip r:embed="rId3">
            <a:alphaModFix amt="71275"/>
            <a:extLst/>
          </a:blip>
          <a:stretch>
            <a:fillRect/>
          </a:stretch>
        </p:blipFill>
        <p:spPr>
          <a:xfrm>
            <a:off x="3670300" y="2108200"/>
            <a:ext cx="5664200" cy="3810000"/>
          </a:xfrm>
          <a:prstGeom prst="rect">
            <a:avLst/>
          </a:prstGeom>
          <a:ln w="12700">
            <a:miter lim="400000"/>
          </a:ln>
        </p:spPr>
      </p:pic>
      <p:sp>
        <p:nvSpPr>
          <p:cNvPr id="162" name="Rumen Holo-omics"/>
          <p:cNvSpPr txBox="1"/>
          <p:nvPr>
            <p:ph type="title" idx="4294967295"/>
          </p:nvPr>
        </p:nvSpPr>
        <p:spPr>
          <a:xfrm>
            <a:off x="697871" y="502855"/>
            <a:ext cx="11609058" cy="1366351"/>
          </a:xfrm>
          <a:prstGeom prst="rect">
            <a:avLst/>
          </a:prstGeom>
        </p:spPr>
        <p:txBody>
          <a:bodyPr anchor="b"/>
          <a:lstStyle>
            <a:lvl1pPr algn="ctr">
              <a:defRPr spc="-140" sz="7000"/>
            </a:lvl1pPr>
          </a:lstStyle>
          <a:p>
            <a:pPr/>
            <a:r>
              <a:t>Rumen Holo-omics</a:t>
            </a:r>
          </a:p>
        </p:txBody>
      </p:sp>
      <p:sp>
        <p:nvSpPr>
          <p:cNvPr id="163" name="&amp; The Microbiome Split"/>
          <p:cNvSpPr txBox="1"/>
          <p:nvPr/>
        </p:nvSpPr>
        <p:spPr>
          <a:xfrm>
            <a:off x="697871" y="3982965"/>
            <a:ext cx="11388587"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nSpc>
                <a:spcPct val="80000"/>
              </a:lnSpc>
              <a:defRPr b="1" spc="-140" sz="7000">
                <a:solidFill>
                  <a:srgbClr val="000000"/>
                </a:solidFill>
              </a:defRPr>
            </a:lvl1pPr>
          </a:lstStyle>
          <a:p>
            <a:pPr/>
            <a:r>
              <a:t>&amp; The Microbiome Split </a:t>
            </a:r>
          </a:p>
        </p:txBody>
      </p:sp>
      <p:sp>
        <p:nvSpPr>
          <p:cNvPr id="164" name="Carl Mathias Kobel, PhD student from Scandinavia…"/>
          <p:cNvSpPr txBox="1"/>
          <p:nvPr>
            <p:ph type="body" sz="quarter" idx="4294967295"/>
          </p:nvPr>
        </p:nvSpPr>
        <p:spPr>
          <a:xfrm>
            <a:off x="314578" y="7736533"/>
            <a:ext cx="11607801" cy="1734252"/>
          </a:xfrm>
          <a:prstGeom prst="rect">
            <a:avLst/>
          </a:prstGeom>
        </p:spPr>
        <p:txBody>
          <a:bodyPr anchor="b"/>
          <a:lstStyle/>
          <a:p>
            <a:pPr marL="0" indent="0" defTabSz="587022">
              <a:lnSpc>
                <a:spcPct val="100000"/>
              </a:lnSpc>
              <a:spcBef>
                <a:spcPts val="0"/>
              </a:spcBef>
              <a:buSzTx/>
              <a:buNone/>
              <a:defRPr b="1" sz="1700"/>
            </a:pPr>
            <a:r>
              <a:t>Carl Mathias Kobel, PhD student from Scandinavia</a:t>
            </a:r>
          </a:p>
          <a:p>
            <a:pPr marL="0" indent="0" defTabSz="587022">
              <a:lnSpc>
                <a:spcPct val="100000"/>
              </a:lnSpc>
              <a:spcBef>
                <a:spcPts val="0"/>
              </a:spcBef>
              <a:buSzTx/>
              <a:buNone/>
              <a:defRPr b="1" sz="1700"/>
            </a:pPr>
            <a:r>
              <a:t>The Microbial Ecology and Meta-Omics group (MEMO)</a:t>
            </a:r>
          </a:p>
          <a:p>
            <a:pPr marL="0" indent="0" defTabSz="587022">
              <a:lnSpc>
                <a:spcPct val="100000"/>
              </a:lnSpc>
              <a:spcBef>
                <a:spcPts val="0"/>
              </a:spcBef>
              <a:buSzTx/>
              <a:buNone/>
              <a:defRPr b="1" sz="1700"/>
            </a:pPr>
            <a:r>
              <a:t>Norwegian University of Life Sciences (NMBU)</a:t>
            </a:r>
          </a:p>
          <a:p>
            <a:pPr marL="0" indent="0" defTabSz="587022">
              <a:lnSpc>
                <a:spcPct val="100000"/>
              </a:lnSpc>
              <a:spcBef>
                <a:spcPts val="0"/>
              </a:spcBef>
              <a:buSzTx/>
              <a:buNone/>
              <a:defRPr b="1" sz="1700"/>
            </a:pPr>
            <a:r>
              <a:t>In collaboration with Centre for Microbiome Research, QUT, Woolloongabba, Australia</a:t>
            </a:r>
          </a:p>
        </p:txBody>
      </p:sp>
      <p:pic>
        <p:nvPicPr>
          <p:cNvPr id="165" name="Image" descr="Image"/>
          <p:cNvPicPr>
            <a:picLocks noChangeAspect="1"/>
          </p:cNvPicPr>
          <p:nvPr/>
        </p:nvPicPr>
        <p:blipFill>
          <a:blip r:embed="rId4">
            <a:alphaModFix amt="57738"/>
            <a:extLst/>
          </a:blip>
          <a:stretch>
            <a:fillRect/>
          </a:stretch>
        </p:blipFill>
        <p:spPr>
          <a:xfrm>
            <a:off x="8999264" y="7834269"/>
            <a:ext cx="1576628" cy="1259380"/>
          </a:xfrm>
          <a:prstGeom prst="rect">
            <a:avLst/>
          </a:prstGeom>
          <a:ln w="12700">
            <a:miter lim="400000"/>
          </a:ln>
        </p:spPr>
      </p:pic>
      <p:pic>
        <p:nvPicPr>
          <p:cNvPr id="166" name="Image" descr="Image"/>
          <p:cNvPicPr>
            <a:picLocks noChangeAspect="1"/>
          </p:cNvPicPr>
          <p:nvPr/>
        </p:nvPicPr>
        <p:blipFill>
          <a:blip r:embed="rId5">
            <a:alphaModFix amt="57738"/>
            <a:extLst/>
          </a:blip>
          <a:stretch>
            <a:fillRect/>
          </a:stretch>
        </p:blipFill>
        <p:spPr>
          <a:xfrm>
            <a:off x="6933986" y="8147143"/>
            <a:ext cx="1907166" cy="633631"/>
          </a:xfrm>
          <a:prstGeom prst="rect">
            <a:avLst/>
          </a:prstGeom>
          <a:ln w="12700">
            <a:miter lim="400000"/>
          </a:ln>
        </p:spPr>
      </p:pic>
      <p:pic>
        <p:nvPicPr>
          <p:cNvPr id="167" name="Image" descr="Image"/>
          <p:cNvPicPr>
            <a:picLocks noChangeAspect="1"/>
          </p:cNvPicPr>
          <p:nvPr/>
        </p:nvPicPr>
        <p:blipFill>
          <a:blip r:embed="rId6">
            <a:alphaModFix amt="57738"/>
            <a:extLst/>
          </a:blip>
          <a:stretch>
            <a:fillRect/>
          </a:stretch>
        </p:blipFill>
        <p:spPr>
          <a:xfrm>
            <a:off x="10734005" y="7982043"/>
            <a:ext cx="1198503" cy="963831"/>
          </a:xfrm>
          <a:prstGeom prst="rect">
            <a:avLst/>
          </a:prstGeom>
          <a:ln w="12700">
            <a:miter lim="400000"/>
          </a:ln>
        </p:spPr>
      </p:pic>
      <p:sp>
        <p:nvSpPr>
          <p:cNvPr id="168" name="Rectangle"/>
          <p:cNvSpPr/>
          <p:nvPr/>
        </p:nvSpPr>
        <p:spPr>
          <a:xfrm>
            <a:off x="13562392" y="4766839"/>
            <a:ext cx="5285270" cy="1734252"/>
          </a:xfrm>
          <a:prstGeom prst="rect">
            <a:avLst/>
          </a:prstGeom>
          <a:solidFill>
            <a:srgbClr val="FFFFFF">
              <a:alpha val="47796"/>
            </a:srgbClr>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169" name="Line"/>
          <p:cNvSpPr/>
          <p:nvPr/>
        </p:nvSpPr>
        <p:spPr>
          <a:xfrm flipV="1">
            <a:off x="6840652" y="2951356"/>
            <a:ext cx="385496" cy="1343740"/>
          </a:xfrm>
          <a:prstGeom prst="line">
            <a:avLst/>
          </a:prstGeom>
          <a:ln w="88900">
            <a:solidFill>
              <a:srgbClr val="000000"/>
            </a:solidFill>
            <a:custDash>
              <a:ds d="200000" sp="200000"/>
            </a:custDash>
            <a:miter lim="400000"/>
          </a:ln>
        </p:spPr>
        <p:txBody>
          <a:bodyPr lIns="50800" tIns="50800" rIns="50800" bIns="50800" anchor="ctr"/>
          <a:lstStyle/>
          <a:p>
            <a:pPr/>
          </a:p>
        </p:txBody>
      </p:sp>
      <p:sp>
        <p:nvSpPr>
          <p:cNvPr id="170" name="Rectangle"/>
          <p:cNvSpPr/>
          <p:nvPr/>
        </p:nvSpPr>
        <p:spPr>
          <a:xfrm>
            <a:off x="-109331" y="-104914"/>
            <a:ext cx="13582564" cy="9963427"/>
          </a:xfrm>
          <a:prstGeom prst="rect">
            <a:avLst/>
          </a:prstGeom>
          <a:solidFill>
            <a:srgbClr val="FFFFFF">
              <a:alpha val="88446"/>
            </a:srgbClr>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Image" descr="Image"/>
          <p:cNvPicPr>
            <a:picLocks noChangeAspect="1"/>
          </p:cNvPicPr>
          <p:nvPr/>
        </p:nvPicPr>
        <p:blipFill>
          <a:blip r:embed="rId3">
            <a:extLst/>
          </a:blip>
          <a:stretch>
            <a:fillRect/>
          </a:stretch>
        </p:blipFill>
        <p:spPr>
          <a:xfrm>
            <a:off x="2788508" y="1781890"/>
            <a:ext cx="7427784" cy="6189820"/>
          </a:xfrm>
          <a:prstGeom prst="rect">
            <a:avLst/>
          </a:prstGeom>
          <a:ln w="12700">
            <a:miter lim="400000"/>
          </a:ln>
        </p:spPr>
      </p:pic>
      <p:sp>
        <p:nvSpPr>
          <p:cNvPr id="261" name="71 Bulls, digesta 16S rRNA sequencing"/>
          <p:cNvSpPr txBox="1"/>
          <p:nvPr/>
        </p:nvSpPr>
        <p:spPr>
          <a:xfrm>
            <a:off x="3992968" y="1191502"/>
            <a:ext cx="5272863"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71 Bulls, digesta 16S rRNA sequencing</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Image" descr="Image"/>
          <p:cNvPicPr>
            <a:picLocks noChangeAspect="1"/>
          </p:cNvPicPr>
          <p:nvPr/>
        </p:nvPicPr>
        <p:blipFill>
          <a:blip r:embed="rId3">
            <a:extLst/>
          </a:blip>
          <a:stretch>
            <a:fillRect/>
          </a:stretch>
        </p:blipFill>
        <p:spPr>
          <a:xfrm>
            <a:off x="2788508" y="1781890"/>
            <a:ext cx="7427784" cy="6189820"/>
          </a:xfrm>
          <a:prstGeom prst="rect">
            <a:avLst/>
          </a:prstGeom>
          <a:ln w="12700">
            <a:miter lim="400000"/>
          </a:ln>
        </p:spPr>
      </p:pic>
      <p:sp>
        <p:nvSpPr>
          <p:cNvPr id="266" name="71 Bulls, digesta 16S rRNA sequencing"/>
          <p:cNvSpPr txBox="1"/>
          <p:nvPr/>
        </p:nvSpPr>
        <p:spPr>
          <a:xfrm>
            <a:off x="3992968" y="1191502"/>
            <a:ext cx="5272863"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71 Bulls, digesta 16S rRNA sequencing</a:t>
            </a:r>
          </a:p>
        </p:txBody>
      </p:sp>
      <p:pic>
        <p:nvPicPr>
          <p:cNvPr id="267" name="Image" descr="Image"/>
          <p:cNvPicPr>
            <a:picLocks noChangeAspect="1"/>
          </p:cNvPicPr>
          <p:nvPr/>
        </p:nvPicPr>
        <p:blipFill>
          <a:blip r:embed="rId4">
            <a:extLst/>
          </a:blip>
          <a:stretch>
            <a:fillRect/>
          </a:stretch>
        </p:blipFill>
        <p:spPr>
          <a:xfrm>
            <a:off x="2792669" y="1785824"/>
            <a:ext cx="7450700" cy="6845654"/>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Image" descr="Image"/>
          <p:cNvPicPr>
            <a:picLocks noChangeAspect="1"/>
          </p:cNvPicPr>
          <p:nvPr/>
        </p:nvPicPr>
        <p:blipFill>
          <a:blip r:embed="rId3">
            <a:extLst/>
          </a:blip>
          <a:srcRect l="0" t="0" r="66409" b="0"/>
          <a:stretch>
            <a:fillRect/>
          </a:stretch>
        </p:blipFill>
        <p:spPr>
          <a:xfrm>
            <a:off x="1967092" y="2886316"/>
            <a:ext cx="4247621" cy="3980882"/>
          </a:xfrm>
          <a:prstGeom prst="rect">
            <a:avLst/>
          </a:prstGeom>
          <a:ln w="12700">
            <a:miter lim="400000"/>
          </a:ln>
        </p:spPr>
      </p:pic>
      <p:sp>
        <p:nvSpPr>
          <p:cNvPr id="272" name="71 Bulls, digesta 16S rRNA sequencing"/>
          <p:cNvSpPr txBox="1"/>
          <p:nvPr/>
        </p:nvSpPr>
        <p:spPr>
          <a:xfrm>
            <a:off x="3992968" y="1191502"/>
            <a:ext cx="5272863"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71 Bulls, digesta 16S rRNA sequencing</a:t>
            </a:r>
          </a:p>
        </p:txBody>
      </p:sp>
      <p:pic>
        <p:nvPicPr>
          <p:cNvPr id="273" name="Image" descr="Image"/>
          <p:cNvPicPr>
            <a:picLocks noChangeAspect="1"/>
          </p:cNvPicPr>
          <p:nvPr/>
        </p:nvPicPr>
        <p:blipFill>
          <a:blip r:embed="rId3">
            <a:extLst/>
          </a:blip>
          <a:srcRect l="66770" t="0" r="0" b="0"/>
          <a:stretch>
            <a:fillRect/>
          </a:stretch>
        </p:blipFill>
        <p:spPr>
          <a:xfrm>
            <a:off x="7089594" y="2886230"/>
            <a:ext cx="4201959" cy="3980882"/>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7" name="Image" descr="Image"/>
          <p:cNvPicPr>
            <a:picLocks noChangeAspect="1"/>
          </p:cNvPicPr>
          <p:nvPr/>
        </p:nvPicPr>
        <p:blipFill>
          <a:blip r:embed="rId3">
            <a:extLst/>
          </a:blip>
          <a:stretch>
            <a:fillRect/>
          </a:stretch>
        </p:blipFill>
        <p:spPr>
          <a:xfrm>
            <a:off x="1016000" y="2362200"/>
            <a:ext cx="10972800" cy="5029200"/>
          </a:xfrm>
          <a:prstGeom prst="rect">
            <a:avLst/>
          </a:prstGeom>
          <a:ln w="12700">
            <a:miter lim="400000"/>
          </a:ln>
        </p:spPr>
      </p:pic>
      <p:sp>
        <p:nvSpPr>
          <p:cNvPr id="278" name="71 Bulls, digesta 16S rRNA sequencing"/>
          <p:cNvSpPr txBox="1"/>
          <p:nvPr/>
        </p:nvSpPr>
        <p:spPr>
          <a:xfrm>
            <a:off x="3992968" y="1191502"/>
            <a:ext cx="5272863"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71 Bulls, digesta 16S rRNA sequencing</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4" name="Group"/>
          <p:cNvGrpSpPr/>
          <p:nvPr/>
        </p:nvGrpSpPr>
        <p:grpSpPr>
          <a:xfrm>
            <a:off x="1326607" y="1906201"/>
            <a:ext cx="10351586" cy="5941198"/>
            <a:chOff x="0" y="0"/>
            <a:chExt cx="10351585" cy="5941197"/>
          </a:xfrm>
        </p:grpSpPr>
        <p:pic>
          <p:nvPicPr>
            <p:cNvPr id="282" name="Image" descr="Image"/>
            <p:cNvPicPr>
              <a:picLocks noChangeAspect="1"/>
            </p:cNvPicPr>
            <p:nvPr/>
          </p:nvPicPr>
          <p:blipFill>
            <a:blip r:embed="rId3">
              <a:extLst/>
            </a:blip>
            <a:stretch>
              <a:fillRect/>
            </a:stretch>
          </p:blipFill>
          <p:spPr>
            <a:xfrm>
              <a:off x="0" y="644326"/>
              <a:ext cx="4953787" cy="4652545"/>
            </a:xfrm>
            <a:prstGeom prst="rect">
              <a:avLst/>
            </a:prstGeom>
            <a:ln w="12700" cap="flat">
              <a:noFill/>
              <a:miter lim="400000"/>
            </a:ln>
            <a:effectLst/>
          </p:spPr>
        </p:pic>
        <p:pic>
          <p:nvPicPr>
            <p:cNvPr id="283" name="Image" descr="Image"/>
            <p:cNvPicPr>
              <a:picLocks noChangeAspect="1"/>
            </p:cNvPicPr>
            <p:nvPr/>
          </p:nvPicPr>
          <p:blipFill>
            <a:blip r:embed="rId4">
              <a:extLst/>
            </a:blip>
            <a:stretch>
              <a:fillRect/>
            </a:stretch>
          </p:blipFill>
          <p:spPr>
            <a:xfrm>
              <a:off x="6234587" y="0"/>
              <a:ext cx="4116999" cy="5941198"/>
            </a:xfrm>
            <a:prstGeom prst="rect">
              <a:avLst/>
            </a:prstGeom>
            <a:ln w="12700" cap="flat">
              <a:noFill/>
              <a:miter lim="400000"/>
            </a:ln>
            <a:effectLst/>
          </p:spPr>
        </p:pic>
      </p:grpSp>
      <p:sp>
        <p:nvSpPr>
          <p:cNvPr id="285" name="71 Bulls, digesta 16S rRNA sequencing"/>
          <p:cNvSpPr txBox="1"/>
          <p:nvPr/>
        </p:nvSpPr>
        <p:spPr>
          <a:xfrm>
            <a:off x="3992968" y="1191502"/>
            <a:ext cx="5272863"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71 Bulls, digesta 16S rRNA sequencing</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9" name="Image" descr="Image"/>
          <p:cNvPicPr>
            <a:picLocks noChangeAspect="1"/>
          </p:cNvPicPr>
          <p:nvPr/>
        </p:nvPicPr>
        <p:blipFill>
          <a:blip r:embed="rId3">
            <a:extLst/>
          </a:blip>
          <a:srcRect l="0" t="0" r="22414" b="0"/>
          <a:stretch>
            <a:fillRect/>
          </a:stretch>
        </p:blipFill>
        <p:spPr>
          <a:xfrm>
            <a:off x="461377" y="2954656"/>
            <a:ext cx="9373966" cy="3844288"/>
          </a:xfrm>
          <a:prstGeom prst="rect">
            <a:avLst/>
          </a:prstGeom>
          <a:ln w="12700">
            <a:miter lim="400000"/>
          </a:ln>
        </p:spPr>
      </p:pic>
      <p:sp>
        <p:nvSpPr>
          <p:cNvPr id="290" name="71 Bulls, digesta 16S rRNA sequencing"/>
          <p:cNvSpPr txBox="1"/>
          <p:nvPr/>
        </p:nvSpPr>
        <p:spPr>
          <a:xfrm>
            <a:off x="3992968" y="1191502"/>
            <a:ext cx="5272863"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71 Bulls, digesta 16S rRNA sequencing</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4" name="Image" descr="Image"/>
          <p:cNvPicPr>
            <a:picLocks noChangeAspect="1"/>
          </p:cNvPicPr>
          <p:nvPr/>
        </p:nvPicPr>
        <p:blipFill>
          <a:blip r:embed="rId3">
            <a:extLst/>
          </a:blip>
          <a:stretch>
            <a:fillRect/>
          </a:stretch>
        </p:blipFill>
        <p:spPr>
          <a:xfrm>
            <a:off x="461377" y="2954656"/>
            <a:ext cx="12082046" cy="3844288"/>
          </a:xfrm>
          <a:prstGeom prst="rect">
            <a:avLst/>
          </a:prstGeom>
          <a:ln w="12700">
            <a:miter lim="400000"/>
          </a:ln>
        </p:spPr>
      </p:pic>
      <p:sp>
        <p:nvSpPr>
          <p:cNvPr id="295" name="71 Bulls, digesta 16S rRNA sequencing"/>
          <p:cNvSpPr txBox="1"/>
          <p:nvPr/>
        </p:nvSpPr>
        <p:spPr>
          <a:xfrm>
            <a:off x="3992968" y="1191502"/>
            <a:ext cx="5272863"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71 Bulls, digesta 16S rRNA sequencing</a:t>
            </a:r>
          </a:p>
        </p:txBody>
      </p:sp>
      <p:sp>
        <p:nvSpPr>
          <p:cNvPr id="296" name="Rectangle"/>
          <p:cNvSpPr/>
          <p:nvPr/>
        </p:nvSpPr>
        <p:spPr>
          <a:xfrm>
            <a:off x="270933" y="2487678"/>
            <a:ext cx="9206310" cy="5803570"/>
          </a:xfrm>
          <a:prstGeom prst="rect">
            <a:avLst/>
          </a:prstGeom>
          <a:solidFill>
            <a:srgbClr val="FFFFFF">
              <a:alpha val="69957"/>
            </a:srgbClr>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0" name="Image" descr="Image"/>
          <p:cNvPicPr>
            <a:picLocks noChangeAspect="1"/>
          </p:cNvPicPr>
          <p:nvPr/>
        </p:nvPicPr>
        <p:blipFill>
          <a:blip r:embed="rId3">
            <a:extLst/>
          </a:blip>
          <a:stretch>
            <a:fillRect/>
          </a:stretch>
        </p:blipFill>
        <p:spPr>
          <a:xfrm>
            <a:off x="3443704" y="2004106"/>
            <a:ext cx="6117392" cy="5745388"/>
          </a:xfrm>
          <a:prstGeom prst="rect">
            <a:avLst/>
          </a:prstGeom>
          <a:ln w="12700">
            <a:miter lim="400000"/>
          </a:ln>
        </p:spPr>
      </p:pic>
      <p:sp>
        <p:nvSpPr>
          <p:cNvPr id="301" name="71 Bulls, digesta 16S rRNA sequencing"/>
          <p:cNvSpPr txBox="1"/>
          <p:nvPr/>
        </p:nvSpPr>
        <p:spPr>
          <a:xfrm>
            <a:off x="3992968" y="1191502"/>
            <a:ext cx="5272863"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71 Bulls, digesta 16S rRNA sequencing</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Image" descr="Image"/>
          <p:cNvPicPr>
            <a:picLocks noChangeAspect="1"/>
          </p:cNvPicPr>
          <p:nvPr/>
        </p:nvPicPr>
        <p:blipFill>
          <a:blip r:embed="rId3">
            <a:alphaModFix amt="71275"/>
            <a:extLst/>
          </a:blip>
          <a:stretch>
            <a:fillRect/>
          </a:stretch>
        </p:blipFill>
        <p:spPr>
          <a:xfrm>
            <a:off x="3670300" y="2108200"/>
            <a:ext cx="5664200" cy="3810000"/>
          </a:xfrm>
          <a:prstGeom prst="rect">
            <a:avLst/>
          </a:prstGeom>
          <a:ln w="12700">
            <a:miter lim="400000"/>
          </a:ln>
        </p:spPr>
      </p:pic>
      <p:sp>
        <p:nvSpPr>
          <p:cNvPr id="175" name="Rumen Holo-omics"/>
          <p:cNvSpPr txBox="1"/>
          <p:nvPr>
            <p:ph type="title" idx="4294967295"/>
          </p:nvPr>
        </p:nvSpPr>
        <p:spPr>
          <a:xfrm>
            <a:off x="697871" y="502855"/>
            <a:ext cx="11609058" cy="1366351"/>
          </a:xfrm>
          <a:prstGeom prst="rect">
            <a:avLst/>
          </a:prstGeom>
        </p:spPr>
        <p:txBody>
          <a:bodyPr anchor="b"/>
          <a:lstStyle>
            <a:lvl1pPr algn="ctr">
              <a:defRPr spc="-140" sz="7000"/>
            </a:lvl1pPr>
          </a:lstStyle>
          <a:p>
            <a:pPr/>
            <a:r>
              <a:t>Rumen Holo-omics</a:t>
            </a:r>
          </a:p>
        </p:txBody>
      </p:sp>
      <p:sp>
        <p:nvSpPr>
          <p:cNvPr id="176" name="&amp; The Microbiome Split"/>
          <p:cNvSpPr txBox="1"/>
          <p:nvPr/>
        </p:nvSpPr>
        <p:spPr>
          <a:xfrm>
            <a:off x="697871" y="3982965"/>
            <a:ext cx="11388587"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nSpc>
                <a:spcPct val="80000"/>
              </a:lnSpc>
              <a:defRPr b="1" spc="-140" sz="7000">
                <a:solidFill>
                  <a:srgbClr val="000000"/>
                </a:solidFill>
              </a:defRPr>
            </a:lvl1pPr>
          </a:lstStyle>
          <a:p>
            <a:pPr/>
            <a:r>
              <a:t>&amp; The Microbiome Split </a:t>
            </a:r>
          </a:p>
        </p:txBody>
      </p:sp>
      <p:sp>
        <p:nvSpPr>
          <p:cNvPr id="177" name="Carl Mathias Kobel, PhD student from Scandinavia…"/>
          <p:cNvSpPr txBox="1"/>
          <p:nvPr>
            <p:ph type="body" sz="quarter" idx="4294967295"/>
          </p:nvPr>
        </p:nvSpPr>
        <p:spPr>
          <a:xfrm>
            <a:off x="314578" y="7736533"/>
            <a:ext cx="11607801" cy="1734252"/>
          </a:xfrm>
          <a:prstGeom prst="rect">
            <a:avLst/>
          </a:prstGeom>
        </p:spPr>
        <p:txBody>
          <a:bodyPr anchor="b"/>
          <a:lstStyle/>
          <a:p>
            <a:pPr marL="0" indent="0" defTabSz="587022">
              <a:lnSpc>
                <a:spcPct val="100000"/>
              </a:lnSpc>
              <a:spcBef>
                <a:spcPts val="0"/>
              </a:spcBef>
              <a:buSzTx/>
              <a:buNone/>
              <a:defRPr b="1" sz="1700"/>
            </a:pPr>
            <a:r>
              <a:t>Carl Mathias Kobel, PhD student from Scandinavia</a:t>
            </a:r>
          </a:p>
          <a:p>
            <a:pPr marL="0" indent="0" defTabSz="587022">
              <a:lnSpc>
                <a:spcPct val="100000"/>
              </a:lnSpc>
              <a:spcBef>
                <a:spcPts val="0"/>
              </a:spcBef>
              <a:buSzTx/>
              <a:buNone/>
              <a:defRPr b="1" sz="1700"/>
            </a:pPr>
            <a:r>
              <a:t>The Microbial Ecology and Meta-Omics group (MEMO)</a:t>
            </a:r>
          </a:p>
          <a:p>
            <a:pPr marL="0" indent="0" defTabSz="587022">
              <a:lnSpc>
                <a:spcPct val="100000"/>
              </a:lnSpc>
              <a:spcBef>
                <a:spcPts val="0"/>
              </a:spcBef>
              <a:buSzTx/>
              <a:buNone/>
              <a:defRPr b="1" sz="1700"/>
            </a:pPr>
            <a:r>
              <a:t>Norwegian University of Life Sciences (NMBU)</a:t>
            </a:r>
          </a:p>
          <a:p>
            <a:pPr marL="0" indent="0" defTabSz="587022">
              <a:lnSpc>
                <a:spcPct val="100000"/>
              </a:lnSpc>
              <a:spcBef>
                <a:spcPts val="0"/>
              </a:spcBef>
              <a:buSzTx/>
              <a:buNone/>
              <a:defRPr b="1" sz="1700"/>
            </a:pPr>
            <a:r>
              <a:t>In collaboration with Centre for Microbiome Research, QUT, Woolloongabba, Australia</a:t>
            </a:r>
          </a:p>
        </p:txBody>
      </p:sp>
      <p:pic>
        <p:nvPicPr>
          <p:cNvPr id="178" name="Image" descr="Image"/>
          <p:cNvPicPr>
            <a:picLocks noChangeAspect="1"/>
          </p:cNvPicPr>
          <p:nvPr/>
        </p:nvPicPr>
        <p:blipFill>
          <a:blip r:embed="rId4">
            <a:alphaModFix amt="57738"/>
            <a:extLst/>
          </a:blip>
          <a:stretch>
            <a:fillRect/>
          </a:stretch>
        </p:blipFill>
        <p:spPr>
          <a:xfrm>
            <a:off x="8999264" y="7834269"/>
            <a:ext cx="1576628" cy="1259380"/>
          </a:xfrm>
          <a:prstGeom prst="rect">
            <a:avLst/>
          </a:prstGeom>
          <a:ln w="12700">
            <a:miter lim="400000"/>
          </a:ln>
        </p:spPr>
      </p:pic>
      <p:pic>
        <p:nvPicPr>
          <p:cNvPr id="179" name="Image" descr="Image"/>
          <p:cNvPicPr>
            <a:picLocks noChangeAspect="1"/>
          </p:cNvPicPr>
          <p:nvPr/>
        </p:nvPicPr>
        <p:blipFill>
          <a:blip r:embed="rId5">
            <a:alphaModFix amt="57738"/>
            <a:extLst/>
          </a:blip>
          <a:stretch>
            <a:fillRect/>
          </a:stretch>
        </p:blipFill>
        <p:spPr>
          <a:xfrm>
            <a:off x="6933986" y="8147143"/>
            <a:ext cx="1907166" cy="633631"/>
          </a:xfrm>
          <a:prstGeom prst="rect">
            <a:avLst/>
          </a:prstGeom>
          <a:ln w="12700">
            <a:miter lim="400000"/>
          </a:ln>
        </p:spPr>
      </p:pic>
      <p:pic>
        <p:nvPicPr>
          <p:cNvPr id="180" name="Image" descr="Image"/>
          <p:cNvPicPr>
            <a:picLocks noChangeAspect="1"/>
          </p:cNvPicPr>
          <p:nvPr/>
        </p:nvPicPr>
        <p:blipFill>
          <a:blip r:embed="rId6">
            <a:alphaModFix amt="57738"/>
            <a:extLst/>
          </a:blip>
          <a:stretch>
            <a:fillRect/>
          </a:stretch>
        </p:blipFill>
        <p:spPr>
          <a:xfrm>
            <a:off x="10734005" y="7982043"/>
            <a:ext cx="1198503" cy="963831"/>
          </a:xfrm>
          <a:prstGeom prst="rect">
            <a:avLst/>
          </a:prstGeom>
          <a:ln w="12700">
            <a:miter lim="400000"/>
          </a:ln>
        </p:spPr>
      </p:pic>
      <p:sp>
        <p:nvSpPr>
          <p:cNvPr id="181" name="Rectangle"/>
          <p:cNvSpPr/>
          <p:nvPr/>
        </p:nvSpPr>
        <p:spPr>
          <a:xfrm>
            <a:off x="13562392" y="4766839"/>
            <a:ext cx="5285270" cy="1734252"/>
          </a:xfrm>
          <a:prstGeom prst="rect">
            <a:avLst/>
          </a:prstGeom>
          <a:solidFill>
            <a:srgbClr val="FFFFFF">
              <a:alpha val="47796"/>
            </a:srgbClr>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182" name="Line"/>
          <p:cNvSpPr/>
          <p:nvPr/>
        </p:nvSpPr>
        <p:spPr>
          <a:xfrm flipV="1">
            <a:off x="6840652" y="2951356"/>
            <a:ext cx="385496" cy="1343740"/>
          </a:xfrm>
          <a:prstGeom prst="line">
            <a:avLst/>
          </a:prstGeom>
          <a:ln w="88900">
            <a:solidFill>
              <a:srgbClr val="000000"/>
            </a:solidFill>
            <a:custDash>
              <a:ds d="200000" sp="200000"/>
            </a:custDash>
            <a:miter lim="400000"/>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Image" descr="Image"/>
          <p:cNvPicPr>
            <a:picLocks noChangeAspect="1"/>
          </p:cNvPicPr>
          <p:nvPr/>
        </p:nvPicPr>
        <p:blipFill>
          <a:blip r:embed="rId3">
            <a:extLst/>
          </a:blip>
          <a:stretch>
            <a:fillRect/>
          </a:stretch>
        </p:blipFill>
        <p:spPr>
          <a:xfrm>
            <a:off x="326205" y="2128007"/>
            <a:ext cx="12352390" cy="5497586"/>
          </a:xfrm>
          <a:prstGeom prst="rect">
            <a:avLst/>
          </a:prstGeom>
          <a:ln w="12700">
            <a:miter lim="400000"/>
          </a:ln>
        </p:spPr>
      </p:pic>
      <p:sp>
        <p:nvSpPr>
          <p:cNvPr id="309" name="24 Bulls, digesta MAG abundances"/>
          <p:cNvSpPr txBox="1"/>
          <p:nvPr/>
        </p:nvSpPr>
        <p:spPr>
          <a:xfrm>
            <a:off x="4132656" y="1191502"/>
            <a:ext cx="4739488"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24 Bulls, digesta MAG abundances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3" name="Image" descr="Image"/>
          <p:cNvPicPr>
            <a:picLocks noChangeAspect="1"/>
          </p:cNvPicPr>
          <p:nvPr/>
        </p:nvPicPr>
        <p:blipFill>
          <a:blip r:embed="rId3">
            <a:extLst/>
          </a:blip>
          <a:stretch>
            <a:fillRect/>
          </a:stretch>
        </p:blipFill>
        <p:spPr>
          <a:xfrm>
            <a:off x="1627473" y="1296804"/>
            <a:ext cx="9749854" cy="7312392"/>
          </a:xfrm>
          <a:prstGeom prst="rect">
            <a:avLst/>
          </a:prstGeom>
          <a:ln w="12700">
            <a:miter lim="400000"/>
          </a:ln>
        </p:spPr>
      </p:pic>
      <p:sp>
        <p:nvSpPr>
          <p:cNvPr id="314" name="24 Bulls, multi-omics"/>
          <p:cNvSpPr txBox="1"/>
          <p:nvPr/>
        </p:nvSpPr>
        <p:spPr>
          <a:xfrm>
            <a:off x="5054396" y="785102"/>
            <a:ext cx="2896008"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24 Bulls, multi-omics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8" name="Image" descr="Image"/>
          <p:cNvPicPr>
            <a:picLocks noChangeAspect="1"/>
          </p:cNvPicPr>
          <p:nvPr/>
        </p:nvPicPr>
        <p:blipFill>
          <a:blip r:embed="rId3">
            <a:extLst/>
          </a:blip>
          <a:srcRect l="0" t="0" r="50030" b="0"/>
          <a:stretch>
            <a:fillRect/>
          </a:stretch>
        </p:blipFill>
        <p:spPr>
          <a:xfrm>
            <a:off x="1627473" y="1296804"/>
            <a:ext cx="4871963" cy="7312391"/>
          </a:xfrm>
          <a:prstGeom prst="rect">
            <a:avLst/>
          </a:prstGeom>
          <a:ln w="12700">
            <a:miter lim="400000"/>
          </a:ln>
        </p:spPr>
      </p:pic>
      <p:sp>
        <p:nvSpPr>
          <p:cNvPr id="319" name="24 Bulls, proteomics"/>
          <p:cNvSpPr txBox="1"/>
          <p:nvPr/>
        </p:nvSpPr>
        <p:spPr>
          <a:xfrm>
            <a:off x="5054396" y="785102"/>
            <a:ext cx="2824761"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24 Bulls, proteomics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24 Bulls, proteomics"/>
          <p:cNvSpPr txBox="1"/>
          <p:nvPr/>
        </p:nvSpPr>
        <p:spPr>
          <a:xfrm>
            <a:off x="5054396" y="785102"/>
            <a:ext cx="2824761"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24 Bulls, proteomics</a:t>
            </a:r>
          </a:p>
        </p:txBody>
      </p:sp>
      <p:pic>
        <p:nvPicPr>
          <p:cNvPr id="324" name="Image" descr="Image"/>
          <p:cNvPicPr>
            <a:picLocks noChangeAspect="1"/>
          </p:cNvPicPr>
          <p:nvPr/>
        </p:nvPicPr>
        <p:blipFill>
          <a:blip r:embed="rId3">
            <a:extLst/>
          </a:blip>
          <a:stretch>
            <a:fillRect/>
          </a:stretch>
        </p:blipFill>
        <p:spPr>
          <a:xfrm>
            <a:off x="7150107" y="4897719"/>
            <a:ext cx="4372279" cy="3780398"/>
          </a:xfrm>
          <a:prstGeom prst="rect">
            <a:avLst/>
          </a:prstGeom>
          <a:ln w="12700">
            <a:miter lim="400000"/>
          </a:ln>
        </p:spPr>
      </p:pic>
      <p:pic>
        <p:nvPicPr>
          <p:cNvPr id="325" name="Image" descr="Image"/>
          <p:cNvPicPr>
            <a:picLocks noChangeAspect="1"/>
          </p:cNvPicPr>
          <p:nvPr/>
        </p:nvPicPr>
        <p:blipFill>
          <a:blip r:embed="rId4">
            <a:extLst/>
          </a:blip>
          <a:srcRect l="0" t="0" r="50030" b="0"/>
          <a:stretch>
            <a:fillRect/>
          </a:stretch>
        </p:blipFill>
        <p:spPr>
          <a:xfrm>
            <a:off x="1627473" y="1296804"/>
            <a:ext cx="4871963" cy="7312391"/>
          </a:xfrm>
          <a:prstGeom prst="rect">
            <a:avLst/>
          </a:prstGeom>
          <a:ln w="12700">
            <a:miter lim="400000"/>
          </a:ln>
        </p:spPr>
      </p:pic>
      <p:sp>
        <p:nvSpPr>
          <p:cNvPr id="326" name="Rectangle"/>
          <p:cNvSpPr/>
          <p:nvPr/>
        </p:nvSpPr>
        <p:spPr>
          <a:xfrm>
            <a:off x="1728140" y="4983046"/>
            <a:ext cx="4526787" cy="4172303"/>
          </a:xfrm>
          <a:prstGeom prst="rect">
            <a:avLst/>
          </a:prstGeom>
          <a:solidFill>
            <a:srgbClr val="FFFFFF">
              <a:alpha val="27896"/>
            </a:srgbClr>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grpSp>
        <p:nvGrpSpPr>
          <p:cNvPr id="329" name="Arrow"/>
          <p:cNvGrpSpPr/>
          <p:nvPr/>
        </p:nvGrpSpPr>
        <p:grpSpPr>
          <a:xfrm>
            <a:off x="5936530" y="5981309"/>
            <a:ext cx="1144100" cy="1144774"/>
            <a:chOff x="0" y="0"/>
            <a:chExt cx="1144099" cy="1144773"/>
          </a:xfrm>
        </p:grpSpPr>
        <p:sp>
          <p:nvSpPr>
            <p:cNvPr id="328" name="Arrow"/>
            <p:cNvSpPr/>
            <p:nvPr/>
          </p:nvSpPr>
          <p:spPr>
            <a:xfrm>
              <a:off x="19050" y="38490"/>
              <a:ext cx="1093639" cy="1067793"/>
            </a:xfrm>
            <a:prstGeom prst="rightArrow">
              <a:avLst>
                <a:gd name="adj1" fmla="val 32000"/>
                <a:gd name="adj2" fmla="val 65549"/>
              </a:avLst>
            </a:prstGeom>
            <a:solidFill>
              <a:schemeClr val="accent6">
                <a:lumOff val="16165"/>
                <a:alpha val="47339"/>
              </a:schemeClr>
            </a:solidFill>
            <a:ln>
              <a:noFill/>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sym typeface="Helvetica Neue Medium"/>
                </a:defRPr>
              </a:pPr>
            </a:p>
          </p:txBody>
        </p:sp>
        <p:pic>
          <p:nvPicPr>
            <p:cNvPr id="327" name="Arrow Arrow" descr="Arrow Arrow"/>
            <p:cNvPicPr>
              <a:picLocks noChangeAspect="0"/>
            </p:cNvPicPr>
            <p:nvPr/>
          </p:nvPicPr>
          <p:blipFill>
            <a:blip r:embed="rId5">
              <a:alphaModFix amt="47339"/>
              <a:extLst/>
            </a:blip>
            <a:stretch>
              <a:fillRect/>
            </a:stretch>
          </p:blipFill>
          <p:spPr>
            <a:xfrm>
              <a:off x="0" y="-1"/>
              <a:ext cx="1144100" cy="1144775"/>
            </a:xfrm>
            <a:prstGeom prst="rect">
              <a:avLst/>
            </a:prstGeom>
            <a:effectLst/>
          </p:spPr>
        </p:pic>
      </p:gr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 name="Image" descr="Image"/>
          <p:cNvPicPr>
            <a:picLocks noChangeAspect="1"/>
          </p:cNvPicPr>
          <p:nvPr/>
        </p:nvPicPr>
        <p:blipFill>
          <a:blip r:embed="rId3">
            <a:extLst/>
          </a:blip>
          <a:stretch>
            <a:fillRect/>
          </a:stretch>
        </p:blipFill>
        <p:spPr>
          <a:xfrm>
            <a:off x="1249637" y="1665890"/>
            <a:ext cx="10504361" cy="6565226"/>
          </a:xfrm>
          <a:prstGeom prst="rect">
            <a:avLst/>
          </a:prstGeom>
          <a:ln w="12700">
            <a:miter lim="400000"/>
          </a:ln>
        </p:spPr>
      </p:pic>
      <p:sp>
        <p:nvSpPr>
          <p:cNvPr id="334" name="24 Bulls, rumen digesta, targeted Volatile Fatty Acid (VFA) metabolomics"/>
          <p:cNvSpPr txBox="1"/>
          <p:nvPr/>
        </p:nvSpPr>
        <p:spPr>
          <a:xfrm>
            <a:off x="1654098" y="497719"/>
            <a:ext cx="9696604"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24 Bulls, rumen digesta, targeted Volatile Fatty Acid (VFA) metabolomics</a:t>
            </a:r>
          </a:p>
        </p:txBody>
      </p:sp>
      <p:sp>
        <p:nvSpPr>
          <p:cNvPr id="335" name="group2"/>
          <p:cNvSpPr txBox="1"/>
          <p:nvPr/>
        </p:nvSpPr>
        <p:spPr>
          <a:xfrm>
            <a:off x="2324666" y="4410197"/>
            <a:ext cx="637338" cy="28747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solidFill>
                  <a:srgbClr val="4D4D4D"/>
                </a:solidFill>
              </a:defRPr>
            </a:lvl1pPr>
          </a:lstStyle>
          <a:p>
            <a:pPr/>
            <a:r>
              <a:t>group2</a:t>
            </a:r>
          </a:p>
        </p:txBody>
      </p:sp>
      <p:sp>
        <p:nvSpPr>
          <p:cNvPr id="336" name="group1"/>
          <p:cNvSpPr txBox="1"/>
          <p:nvPr/>
        </p:nvSpPr>
        <p:spPr>
          <a:xfrm>
            <a:off x="3606685" y="4410197"/>
            <a:ext cx="637338" cy="28747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solidFill>
                  <a:srgbClr val="4D4D4D"/>
                </a:solidFill>
              </a:defRPr>
            </a:lvl1pPr>
          </a:lstStyle>
          <a:p>
            <a:pPr/>
            <a:r>
              <a:t>group1</a:t>
            </a:r>
          </a:p>
        </p:txBody>
      </p:sp>
      <p:sp>
        <p:nvSpPr>
          <p:cNvPr id="337" name="Rectangle"/>
          <p:cNvSpPr/>
          <p:nvPr/>
        </p:nvSpPr>
        <p:spPr>
          <a:xfrm>
            <a:off x="2637961" y="4629660"/>
            <a:ext cx="8614056" cy="271876"/>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338" name="Rectangle"/>
          <p:cNvSpPr/>
          <p:nvPr/>
        </p:nvSpPr>
        <p:spPr>
          <a:xfrm>
            <a:off x="2337843" y="7890693"/>
            <a:ext cx="8614057" cy="271876"/>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339" name="group2"/>
          <p:cNvSpPr txBox="1"/>
          <p:nvPr/>
        </p:nvSpPr>
        <p:spPr>
          <a:xfrm>
            <a:off x="5842566" y="4410197"/>
            <a:ext cx="637338" cy="28747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solidFill>
                  <a:srgbClr val="4D4D4D"/>
                </a:solidFill>
              </a:defRPr>
            </a:lvl1pPr>
          </a:lstStyle>
          <a:p>
            <a:pPr/>
            <a:r>
              <a:t>group2</a:t>
            </a:r>
          </a:p>
        </p:txBody>
      </p:sp>
      <p:sp>
        <p:nvSpPr>
          <p:cNvPr id="340" name="group1"/>
          <p:cNvSpPr txBox="1"/>
          <p:nvPr/>
        </p:nvSpPr>
        <p:spPr>
          <a:xfrm>
            <a:off x="7124585" y="4410197"/>
            <a:ext cx="637338" cy="28747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solidFill>
                  <a:srgbClr val="4D4D4D"/>
                </a:solidFill>
              </a:defRPr>
            </a:lvl1pPr>
          </a:lstStyle>
          <a:p>
            <a:pPr/>
            <a:r>
              <a:t>group1</a:t>
            </a:r>
          </a:p>
        </p:txBody>
      </p:sp>
      <p:sp>
        <p:nvSpPr>
          <p:cNvPr id="341" name="group2"/>
          <p:cNvSpPr txBox="1"/>
          <p:nvPr/>
        </p:nvSpPr>
        <p:spPr>
          <a:xfrm>
            <a:off x="9360466" y="4410197"/>
            <a:ext cx="637338" cy="28747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solidFill>
                  <a:srgbClr val="4D4D4D"/>
                </a:solidFill>
              </a:defRPr>
            </a:lvl1pPr>
          </a:lstStyle>
          <a:p>
            <a:pPr/>
            <a:r>
              <a:t>group2</a:t>
            </a:r>
          </a:p>
        </p:txBody>
      </p:sp>
      <p:sp>
        <p:nvSpPr>
          <p:cNvPr id="342" name="group1"/>
          <p:cNvSpPr txBox="1"/>
          <p:nvPr/>
        </p:nvSpPr>
        <p:spPr>
          <a:xfrm>
            <a:off x="10642485" y="4410197"/>
            <a:ext cx="637338" cy="28747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solidFill>
                  <a:srgbClr val="4D4D4D"/>
                </a:solidFill>
              </a:defRPr>
            </a:lvl1pPr>
          </a:lstStyle>
          <a:p>
            <a:pPr/>
            <a:r>
              <a:t>group1</a:t>
            </a:r>
          </a:p>
        </p:txBody>
      </p:sp>
      <p:sp>
        <p:nvSpPr>
          <p:cNvPr id="343" name="group2"/>
          <p:cNvSpPr txBox="1"/>
          <p:nvPr/>
        </p:nvSpPr>
        <p:spPr>
          <a:xfrm>
            <a:off x="2337366" y="7699497"/>
            <a:ext cx="637338" cy="28747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solidFill>
                  <a:srgbClr val="4D4D4D"/>
                </a:solidFill>
              </a:defRPr>
            </a:lvl1pPr>
          </a:lstStyle>
          <a:p>
            <a:pPr/>
            <a:r>
              <a:t>group2</a:t>
            </a:r>
          </a:p>
        </p:txBody>
      </p:sp>
      <p:sp>
        <p:nvSpPr>
          <p:cNvPr id="344" name="group1"/>
          <p:cNvSpPr txBox="1"/>
          <p:nvPr/>
        </p:nvSpPr>
        <p:spPr>
          <a:xfrm>
            <a:off x="3619385" y="7699497"/>
            <a:ext cx="637338" cy="28747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solidFill>
                  <a:srgbClr val="4D4D4D"/>
                </a:solidFill>
              </a:defRPr>
            </a:lvl1pPr>
          </a:lstStyle>
          <a:p>
            <a:pPr/>
            <a:r>
              <a:t>group1</a:t>
            </a:r>
          </a:p>
        </p:txBody>
      </p:sp>
      <p:sp>
        <p:nvSpPr>
          <p:cNvPr id="345" name="group2"/>
          <p:cNvSpPr txBox="1"/>
          <p:nvPr/>
        </p:nvSpPr>
        <p:spPr>
          <a:xfrm>
            <a:off x="5880666" y="7699497"/>
            <a:ext cx="637338" cy="28747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solidFill>
                  <a:srgbClr val="4D4D4D"/>
                </a:solidFill>
              </a:defRPr>
            </a:lvl1pPr>
          </a:lstStyle>
          <a:p>
            <a:pPr/>
            <a:r>
              <a:t>group2</a:t>
            </a:r>
          </a:p>
        </p:txBody>
      </p:sp>
      <p:sp>
        <p:nvSpPr>
          <p:cNvPr id="346" name="group1"/>
          <p:cNvSpPr txBox="1"/>
          <p:nvPr/>
        </p:nvSpPr>
        <p:spPr>
          <a:xfrm>
            <a:off x="7162685" y="7699497"/>
            <a:ext cx="637338" cy="28747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solidFill>
                  <a:srgbClr val="4D4D4D"/>
                </a:solidFill>
              </a:defRPr>
            </a:lvl1pPr>
          </a:lstStyle>
          <a:p>
            <a:pPr/>
            <a:r>
              <a:t>group1</a:t>
            </a:r>
          </a:p>
        </p:txBody>
      </p:sp>
      <p:sp>
        <p:nvSpPr>
          <p:cNvPr id="347" name="group2"/>
          <p:cNvSpPr txBox="1"/>
          <p:nvPr/>
        </p:nvSpPr>
        <p:spPr>
          <a:xfrm>
            <a:off x="9335066" y="7699497"/>
            <a:ext cx="637338" cy="28747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solidFill>
                  <a:srgbClr val="4D4D4D"/>
                </a:solidFill>
              </a:defRPr>
            </a:lvl1pPr>
          </a:lstStyle>
          <a:p>
            <a:pPr/>
            <a:r>
              <a:t>group2</a:t>
            </a:r>
          </a:p>
        </p:txBody>
      </p:sp>
      <p:sp>
        <p:nvSpPr>
          <p:cNvPr id="348" name="group1"/>
          <p:cNvSpPr txBox="1"/>
          <p:nvPr/>
        </p:nvSpPr>
        <p:spPr>
          <a:xfrm>
            <a:off x="10617085" y="7699497"/>
            <a:ext cx="637338" cy="28747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solidFill>
                  <a:srgbClr val="4D4D4D"/>
                </a:solidFill>
              </a:defRPr>
            </a:lvl1pPr>
          </a:lstStyle>
          <a:p>
            <a:pPr/>
            <a:r>
              <a:t>group1</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2" name="Image" descr="Image"/>
          <p:cNvPicPr>
            <a:picLocks noChangeAspect="1"/>
          </p:cNvPicPr>
          <p:nvPr/>
        </p:nvPicPr>
        <p:blipFill>
          <a:blip r:embed="rId3">
            <a:extLst/>
          </a:blip>
          <a:stretch>
            <a:fillRect/>
          </a:stretch>
        </p:blipFill>
        <p:spPr>
          <a:xfrm>
            <a:off x="1930546" y="1162168"/>
            <a:ext cx="9143708" cy="7429264"/>
          </a:xfrm>
          <a:prstGeom prst="rect">
            <a:avLst/>
          </a:prstGeom>
          <a:ln w="12700">
            <a:miter lim="400000"/>
          </a:ln>
        </p:spPr>
      </p:pic>
      <p:sp>
        <p:nvSpPr>
          <p:cNvPr id="353" name="group1…"/>
          <p:cNvSpPr txBox="1"/>
          <p:nvPr/>
        </p:nvSpPr>
        <p:spPr>
          <a:xfrm>
            <a:off x="10404322" y="4873650"/>
            <a:ext cx="838506" cy="933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1800">
                <a:solidFill>
                  <a:srgbClr val="000000"/>
                </a:solidFill>
              </a:defRPr>
            </a:pPr>
            <a:r>
              <a:t>group1</a:t>
            </a:r>
          </a:p>
          <a:p>
            <a:pPr algn="l">
              <a:defRPr sz="1800">
                <a:solidFill>
                  <a:srgbClr val="000000"/>
                </a:solidFill>
              </a:defRPr>
            </a:pPr>
            <a:r>
              <a:t>group2</a:t>
            </a:r>
          </a:p>
          <a:p>
            <a:pPr algn="l">
              <a:defRPr sz="1800">
                <a:solidFill>
                  <a:srgbClr val="000000"/>
                </a:solidFill>
              </a:defRPr>
            </a:pPr>
            <a:r>
              <a:t>NA</a:t>
            </a:r>
          </a:p>
        </p:txBody>
      </p:sp>
      <p:sp>
        <p:nvSpPr>
          <p:cNvPr id="354" name="MAG…"/>
          <p:cNvSpPr txBox="1"/>
          <p:nvPr/>
        </p:nvSpPr>
        <p:spPr>
          <a:xfrm>
            <a:off x="10395864" y="3743350"/>
            <a:ext cx="855422" cy="654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1800">
                <a:solidFill>
                  <a:srgbClr val="000000"/>
                </a:solidFill>
              </a:defRPr>
            </a:pPr>
            <a:r>
              <a:t>MAG</a:t>
            </a:r>
          </a:p>
          <a:p>
            <a:pPr algn="l">
              <a:defRPr sz="1800">
                <a:solidFill>
                  <a:srgbClr val="000000"/>
                </a:solidFill>
              </a:defRPr>
            </a:pPr>
            <a:r>
              <a:t>sample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8" name="Image" descr="Image"/>
          <p:cNvPicPr>
            <a:picLocks noChangeAspect="1"/>
          </p:cNvPicPr>
          <p:nvPr/>
        </p:nvPicPr>
        <p:blipFill>
          <a:blip r:embed="rId3">
            <a:extLst/>
          </a:blip>
          <a:stretch>
            <a:fillRect/>
          </a:stretch>
        </p:blipFill>
        <p:spPr>
          <a:xfrm>
            <a:off x="1930546" y="1162168"/>
            <a:ext cx="9143708" cy="7429264"/>
          </a:xfrm>
          <a:prstGeom prst="rect">
            <a:avLst/>
          </a:prstGeom>
          <a:ln w="12700">
            <a:miter lim="400000"/>
          </a:ln>
        </p:spPr>
      </p:pic>
      <p:sp>
        <p:nvSpPr>
          <p:cNvPr id="359" name="Rectangle"/>
          <p:cNvSpPr/>
          <p:nvPr/>
        </p:nvSpPr>
        <p:spPr>
          <a:xfrm>
            <a:off x="1569398" y="1386264"/>
            <a:ext cx="9143708" cy="6665426"/>
          </a:xfrm>
          <a:prstGeom prst="rect">
            <a:avLst/>
          </a:prstGeom>
          <a:solidFill>
            <a:srgbClr val="FFFFFF">
              <a:alpha val="63845"/>
            </a:srgbClr>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grpSp>
        <p:nvGrpSpPr>
          <p:cNvPr id="362" name="Image"/>
          <p:cNvGrpSpPr/>
          <p:nvPr/>
        </p:nvGrpSpPr>
        <p:grpSpPr>
          <a:xfrm>
            <a:off x="8664858" y="2946750"/>
            <a:ext cx="3406388" cy="4012501"/>
            <a:chOff x="0" y="0"/>
            <a:chExt cx="3406387" cy="4012500"/>
          </a:xfrm>
        </p:grpSpPr>
        <p:pic>
          <p:nvPicPr>
            <p:cNvPr id="361" name="Image" descr="Image"/>
            <p:cNvPicPr>
              <a:picLocks noChangeAspect="1"/>
            </p:cNvPicPr>
            <p:nvPr/>
          </p:nvPicPr>
          <p:blipFill>
            <a:blip r:embed="rId4">
              <a:extLst/>
            </a:blip>
            <a:srcRect l="74940" t="2106" r="0" b="2106"/>
            <a:stretch>
              <a:fillRect/>
            </a:stretch>
          </p:blipFill>
          <p:spPr>
            <a:xfrm>
              <a:off x="127000" y="88900"/>
              <a:ext cx="3027665" cy="3682301"/>
            </a:xfrm>
            <a:prstGeom prst="rect">
              <a:avLst/>
            </a:prstGeom>
            <a:ln>
              <a:noFill/>
            </a:ln>
            <a:effectLst/>
          </p:spPr>
        </p:pic>
        <p:pic>
          <p:nvPicPr>
            <p:cNvPr id="360" name="Image" descr="Image"/>
            <p:cNvPicPr>
              <a:picLocks noChangeAspect="0"/>
            </p:cNvPicPr>
            <p:nvPr/>
          </p:nvPicPr>
          <p:blipFill>
            <a:blip r:embed="rId5">
              <a:extLst/>
            </a:blip>
            <a:stretch>
              <a:fillRect/>
            </a:stretch>
          </p:blipFill>
          <p:spPr>
            <a:xfrm>
              <a:off x="0" y="-1"/>
              <a:ext cx="3406388" cy="4012502"/>
            </a:xfrm>
            <a:prstGeom prst="rect">
              <a:avLst/>
            </a:prstGeom>
            <a:effectLst/>
          </p:spPr>
        </p:pic>
      </p:gr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66" name="MicrosoftTeams-image (26).png" descr="MicrosoftTeams-image (26).png"/>
          <p:cNvPicPr>
            <a:picLocks noChangeAspect="1"/>
          </p:cNvPicPr>
          <p:nvPr/>
        </p:nvPicPr>
        <p:blipFill>
          <a:blip r:embed="rId3">
            <a:extLst/>
          </a:blip>
          <a:srcRect l="7331" t="13811" r="8847" b="20972"/>
          <a:stretch>
            <a:fillRect/>
          </a:stretch>
        </p:blipFill>
        <p:spPr>
          <a:xfrm>
            <a:off x="1300212" y="2728767"/>
            <a:ext cx="10219483" cy="4472495"/>
          </a:xfrm>
          <a:prstGeom prst="rect">
            <a:avLst/>
          </a:prstGeom>
          <a:ln w="12700">
            <a:miter lim="400000"/>
          </a:ln>
        </p:spPr>
      </p:pic>
      <p:sp>
        <p:nvSpPr>
          <p:cNvPr id="367" name="group1 = dark shading…"/>
          <p:cNvSpPr txBox="1"/>
          <p:nvPr/>
        </p:nvSpPr>
        <p:spPr>
          <a:xfrm>
            <a:off x="7392280" y="1838528"/>
            <a:ext cx="2699106" cy="6917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900">
                <a:solidFill>
                  <a:srgbClr val="000000"/>
                </a:solidFill>
              </a:defRPr>
            </a:pPr>
            <a:r>
              <a:t>group1 = dark shading</a:t>
            </a:r>
          </a:p>
          <a:p>
            <a:pPr>
              <a:defRPr spc="57" sz="1900">
                <a:solidFill>
                  <a:srgbClr val="000000"/>
                </a:solidFill>
              </a:defRPr>
            </a:pPr>
            <a:r>
              <a:t>group2 = light shading</a:t>
            </a:r>
          </a:p>
        </p:txBody>
      </p:sp>
      <p:sp>
        <p:nvSpPr>
          <p:cNvPr id="368" name="24 bulls, digesta rumen proteomics,"/>
          <p:cNvSpPr txBox="1"/>
          <p:nvPr/>
        </p:nvSpPr>
        <p:spPr>
          <a:xfrm>
            <a:off x="950704" y="1257810"/>
            <a:ext cx="4945686" cy="4363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24 bulls, digesta rumen proteomics, </a:t>
            </a:r>
          </a:p>
        </p:txBody>
      </p:sp>
      <p:sp>
        <p:nvSpPr>
          <p:cNvPr id="369" name="Protein biomass per genus"/>
          <p:cNvSpPr txBox="1"/>
          <p:nvPr/>
        </p:nvSpPr>
        <p:spPr>
          <a:xfrm>
            <a:off x="950704" y="1902567"/>
            <a:ext cx="3683915" cy="4363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Protein biomass per genus</a:t>
            </a:r>
          </a:p>
        </p:txBody>
      </p:sp>
      <p:sp>
        <p:nvSpPr>
          <p:cNvPr id="370" name="Genus Epidinium"/>
          <p:cNvSpPr txBox="1"/>
          <p:nvPr/>
        </p:nvSpPr>
        <p:spPr>
          <a:xfrm>
            <a:off x="1249895" y="7305878"/>
            <a:ext cx="1951560" cy="386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solidFill>
                  <a:srgbClr val="000000"/>
                </a:solidFill>
              </a:defRPr>
            </a:lvl1pPr>
          </a:lstStyle>
          <a:p>
            <a:pPr/>
            <a:r>
              <a:t>Genus Epidinium</a:t>
            </a:r>
          </a:p>
        </p:txBody>
      </p:sp>
      <p:sp>
        <p:nvSpPr>
          <p:cNvPr id="371" name="Genus Entodinium"/>
          <p:cNvSpPr txBox="1"/>
          <p:nvPr/>
        </p:nvSpPr>
        <p:spPr>
          <a:xfrm>
            <a:off x="5095011" y="7305878"/>
            <a:ext cx="2103578" cy="386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solidFill>
                  <a:srgbClr val="000000"/>
                </a:solidFill>
              </a:defRPr>
            </a:lvl1pPr>
          </a:lstStyle>
          <a:p>
            <a:pPr/>
            <a:r>
              <a:t>Genus Entodinium</a:t>
            </a:r>
          </a:p>
        </p:txBody>
      </p:sp>
      <p:sp>
        <p:nvSpPr>
          <p:cNvPr id="372" name="Genus Isotricha"/>
          <p:cNvSpPr txBox="1"/>
          <p:nvPr/>
        </p:nvSpPr>
        <p:spPr>
          <a:xfrm>
            <a:off x="8976607" y="7305878"/>
            <a:ext cx="1807986" cy="386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solidFill>
                  <a:srgbClr val="000000"/>
                </a:solidFill>
              </a:defRPr>
            </a:lvl1pPr>
          </a:lstStyle>
          <a:p>
            <a:pPr/>
            <a:r>
              <a:t>Genus Isotricha</a:t>
            </a:r>
          </a:p>
        </p:txBody>
      </p:sp>
      <p:sp>
        <p:nvSpPr>
          <p:cNvPr id="373" name="group2 side dominates"/>
          <p:cNvSpPr txBox="1"/>
          <p:nvPr/>
        </p:nvSpPr>
        <p:spPr>
          <a:xfrm>
            <a:off x="2032019" y="3229178"/>
            <a:ext cx="2590763" cy="38694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solidFill>
                  <a:srgbClr val="000000"/>
                </a:solidFill>
              </a:defRPr>
            </a:lvl1pPr>
          </a:lstStyle>
          <a:p>
            <a:pPr/>
            <a:r>
              <a:t>group2 side dominates</a:t>
            </a:r>
          </a:p>
        </p:txBody>
      </p:sp>
      <p:sp>
        <p:nvSpPr>
          <p:cNvPr id="374" name="group1 side dominates"/>
          <p:cNvSpPr txBox="1"/>
          <p:nvPr/>
        </p:nvSpPr>
        <p:spPr>
          <a:xfrm>
            <a:off x="7281352" y="3447865"/>
            <a:ext cx="2590763" cy="38694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solidFill>
                  <a:srgbClr val="000000"/>
                </a:solidFill>
              </a:defRPr>
            </a:lvl1pPr>
          </a:lstStyle>
          <a:p>
            <a:pPr/>
            <a:r>
              <a:t>group1 side dominates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group1 = grey shading…"/>
          <p:cNvSpPr txBox="1"/>
          <p:nvPr/>
        </p:nvSpPr>
        <p:spPr>
          <a:xfrm>
            <a:off x="8949465" y="633448"/>
            <a:ext cx="2981199" cy="7292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2000">
                <a:solidFill>
                  <a:srgbClr val="000000"/>
                </a:solidFill>
              </a:defRPr>
            </a:pPr>
            <a:r>
              <a:t>group1 = grey shading</a:t>
            </a:r>
          </a:p>
          <a:p>
            <a:pPr algn="l">
              <a:defRPr b="1" sz="2000">
                <a:solidFill>
                  <a:schemeClr val="accent3">
                    <a:hueOff val="914338"/>
                    <a:satOff val="31515"/>
                    <a:lumOff val="-30790"/>
                  </a:schemeClr>
                </a:solidFill>
              </a:defRPr>
            </a:pPr>
            <a:r>
              <a:t>group2 = green shading</a:t>
            </a:r>
          </a:p>
        </p:txBody>
      </p:sp>
      <p:sp>
        <p:nvSpPr>
          <p:cNvPr id="379" name="24 bulls, digesta rumen proteomics,"/>
          <p:cNvSpPr txBox="1"/>
          <p:nvPr/>
        </p:nvSpPr>
        <p:spPr>
          <a:xfrm>
            <a:off x="1074136" y="779866"/>
            <a:ext cx="4945685" cy="4363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24 bulls, digesta rumen proteomics, </a:t>
            </a:r>
          </a:p>
        </p:txBody>
      </p:sp>
      <p:sp>
        <p:nvSpPr>
          <p:cNvPr id="380" name="Protein biomass per species"/>
          <p:cNvSpPr txBox="1"/>
          <p:nvPr/>
        </p:nvSpPr>
        <p:spPr>
          <a:xfrm>
            <a:off x="1074136" y="1424623"/>
            <a:ext cx="3895421" cy="4363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Protein biomass per species</a:t>
            </a:r>
          </a:p>
        </p:txBody>
      </p:sp>
      <p:pic>
        <p:nvPicPr>
          <p:cNvPr id="381" name="Image" descr="Image"/>
          <p:cNvPicPr>
            <a:picLocks noChangeAspect="1"/>
          </p:cNvPicPr>
          <p:nvPr/>
        </p:nvPicPr>
        <p:blipFill>
          <a:blip r:embed="rId3">
            <a:extLst/>
          </a:blip>
          <a:stretch>
            <a:fillRect/>
          </a:stretch>
        </p:blipFill>
        <p:spPr>
          <a:xfrm>
            <a:off x="469900" y="2933700"/>
            <a:ext cx="2571284" cy="5549900"/>
          </a:xfrm>
          <a:prstGeom prst="rect">
            <a:avLst/>
          </a:prstGeom>
          <a:ln w="12700">
            <a:miter lim="400000"/>
          </a:ln>
        </p:spPr>
      </p:pic>
      <p:pic>
        <p:nvPicPr>
          <p:cNvPr id="382" name="Image" descr="Image"/>
          <p:cNvPicPr>
            <a:picLocks noChangeAspect="1"/>
          </p:cNvPicPr>
          <p:nvPr/>
        </p:nvPicPr>
        <p:blipFill>
          <a:blip r:embed="rId4">
            <a:extLst/>
          </a:blip>
          <a:srcRect l="94541" t="0" r="197" b="0"/>
          <a:stretch>
            <a:fillRect/>
          </a:stretch>
        </p:blipFill>
        <p:spPr>
          <a:xfrm>
            <a:off x="226483" y="2844800"/>
            <a:ext cx="420291" cy="5727700"/>
          </a:xfrm>
          <a:prstGeom prst="rect">
            <a:avLst/>
          </a:prstGeom>
          <a:ln w="12700">
            <a:miter lim="400000"/>
          </a:ln>
        </p:spPr>
      </p:pic>
      <p:pic>
        <p:nvPicPr>
          <p:cNvPr id="383" name="Image" descr="Image"/>
          <p:cNvPicPr>
            <a:picLocks noChangeAspect="1"/>
          </p:cNvPicPr>
          <p:nvPr/>
        </p:nvPicPr>
        <p:blipFill>
          <a:blip r:embed="rId4">
            <a:extLst/>
          </a:blip>
          <a:srcRect l="0" t="0" r="5986" b="0"/>
          <a:stretch>
            <a:fillRect/>
          </a:stretch>
        </p:blipFill>
        <p:spPr>
          <a:xfrm>
            <a:off x="4311650" y="2844800"/>
            <a:ext cx="7510066" cy="5727700"/>
          </a:xfrm>
          <a:prstGeom prst="rect">
            <a:avLst/>
          </a:prstGeom>
          <a:ln w="12700">
            <a:miter lim="400000"/>
          </a:ln>
        </p:spPr>
      </p:pic>
      <p:sp>
        <p:nvSpPr>
          <p:cNvPr id="384" name="Line"/>
          <p:cNvSpPr/>
          <p:nvPr/>
        </p:nvSpPr>
        <p:spPr>
          <a:xfrm flipV="1">
            <a:off x="3844896" y="2294620"/>
            <a:ext cx="1" cy="6828060"/>
          </a:xfrm>
          <a:prstGeom prst="line">
            <a:avLst/>
          </a:prstGeom>
          <a:ln w="12700">
            <a:solidFill>
              <a:srgbClr val="000000"/>
            </a:solidFill>
            <a:miter lim="400000"/>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24 bulls, digesta rumen proteomics,"/>
          <p:cNvSpPr txBox="1"/>
          <p:nvPr/>
        </p:nvSpPr>
        <p:spPr>
          <a:xfrm>
            <a:off x="950704" y="1257810"/>
            <a:ext cx="4945686" cy="4363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24 bulls, digesta rumen proteomics, </a:t>
            </a:r>
          </a:p>
        </p:txBody>
      </p:sp>
      <p:pic>
        <p:nvPicPr>
          <p:cNvPr id="389" name="000034.png" descr="000034.png"/>
          <p:cNvPicPr>
            <a:picLocks noChangeAspect="1"/>
          </p:cNvPicPr>
          <p:nvPr/>
        </p:nvPicPr>
        <p:blipFill>
          <a:blip r:embed="rId3">
            <a:extLst/>
          </a:blip>
          <a:srcRect l="93309" t="7117" r="605" b="74012"/>
          <a:stretch>
            <a:fillRect/>
          </a:stretch>
        </p:blipFill>
        <p:spPr>
          <a:xfrm>
            <a:off x="9292267" y="2606456"/>
            <a:ext cx="395620" cy="1840521"/>
          </a:xfrm>
          <a:prstGeom prst="rect">
            <a:avLst/>
          </a:prstGeom>
          <a:ln w="12700">
            <a:miter lim="400000"/>
          </a:ln>
        </p:spPr>
      </p:pic>
      <p:sp>
        <p:nvSpPr>
          <p:cNvPr id="390" name="Protein Eigengene / Split  Correlation coefficient"/>
          <p:cNvSpPr txBox="1"/>
          <p:nvPr/>
        </p:nvSpPr>
        <p:spPr>
          <a:xfrm>
            <a:off x="9915590" y="3225031"/>
            <a:ext cx="2557426" cy="603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1700">
                <a:solidFill>
                  <a:srgbClr val="212121"/>
                </a:solidFill>
              </a:defRPr>
            </a:pPr>
            <a:r>
              <a:t>Protein Eigengene / Split </a:t>
            </a:r>
            <a:br/>
            <a:r>
              <a:t>Correlation coefficient</a:t>
            </a:r>
          </a:p>
        </p:txBody>
      </p:sp>
      <p:grpSp>
        <p:nvGrpSpPr>
          <p:cNvPr id="394" name="Group"/>
          <p:cNvGrpSpPr/>
          <p:nvPr/>
        </p:nvGrpSpPr>
        <p:grpSpPr>
          <a:xfrm rot="10800000">
            <a:off x="379703" y="4824061"/>
            <a:ext cx="12245394" cy="1816259"/>
            <a:chOff x="0" y="0"/>
            <a:chExt cx="12245392" cy="1816257"/>
          </a:xfrm>
        </p:grpSpPr>
        <p:pic>
          <p:nvPicPr>
            <p:cNvPr id="391" name="000034.png" descr="000034.png"/>
            <p:cNvPicPr>
              <a:picLocks noChangeAspect="1"/>
            </p:cNvPicPr>
            <p:nvPr/>
          </p:nvPicPr>
          <p:blipFill>
            <a:blip r:embed="rId3">
              <a:extLst/>
            </a:blip>
            <a:srcRect l="48570" t="7925" r="48083" b="9346"/>
            <a:stretch>
              <a:fillRect/>
            </a:stretch>
          </p:blipFill>
          <p:spPr>
            <a:xfrm rot="16200000">
              <a:off x="5857832" y="-5263980"/>
              <a:ext cx="323634" cy="12004441"/>
            </a:xfrm>
            <a:prstGeom prst="rect">
              <a:avLst/>
            </a:prstGeom>
            <a:ln w="12700" cap="flat">
              <a:noFill/>
              <a:miter lim="400000"/>
            </a:ln>
            <a:effectLst/>
          </p:spPr>
        </p:pic>
        <p:pic>
          <p:nvPicPr>
            <p:cNvPr id="392" name="000034.png" descr="000034.png"/>
            <p:cNvPicPr>
              <a:picLocks noChangeAspect="1"/>
            </p:cNvPicPr>
            <p:nvPr/>
          </p:nvPicPr>
          <p:blipFill>
            <a:blip r:embed="rId3">
              <a:extLst/>
            </a:blip>
            <a:srcRect l="88024" t="7805" r="6619" b="7805"/>
            <a:stretch>
              <a:fillRect/>
            </a:stretch>
          </p:blipFill>
          <p:spPr>
            <a:xfrm rot="16200000">
              <a:off x="5863606" y="-5863607"/>
              <a:ext cx="518180" cy="12245393"/>
            </a:xfrm>
            <a:prstGeom prst="rect">
              <a:avLst/>
            </a:prstGeom>
            <a:ln w="12700" cap="flat">
              <a:noFill/>
              <a:miter lim="400000"/>
            </a:ln>
            <a:effectLst/>
          </p:spPr>
        </p:pic>
        <p:pic>
          <p:nvPicPr>
            <p:cNvPr id="393" name="000034.png" descr="000034.png"/>
            <p:cNvPicPr>
              <a:picLocks noChangeAspect="1"/>
            </p:cNvPicPr>
            <p:nvPr/>
          </p:nvPicPr>
          <p:blipFill>
            <a:blip r:embed="rId3">
              <a:extLst/>
            </a:blip>
            <a:srcRect l="0" t="7805" r="90377" b="7805"/>
            <a:stretch>
              <a:fillRect/>
            </a:stretch>
          </p:blipFill>
          <p:spPr>
            <a:xfrm rot="16200000">
              <a:off x="5657283" y="-4771853"/>
              <a:ext cx="930827" cy="12245394"/>
            </a:xfrm>
            <a:prstGeom prst="rect">
              <a:avLst/>
            </a:prstGeom>
            <a:ln w="12700" cap="flat">
              <a:noFill/>
              <a:miter lim="400000"/>
            </a:ln>
            <a:effectLst/>
          </p:spPr>
        </p:pic>
      </p:grpSp>
      <p:sp>
        <p:nvSpPr>
          <p:cNvPr id="395" name="WGCNA protein eigengenes, correlated to The Split"/>
          <p:cNvSpPr txBox="1"/>
          <p:nvPr/>
        </p:nvSpPr>
        <p:spPr>
          <a:xfrm>
            <a:off x="950704" y="1901608"/>
            <a:ext cx="6943396"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WGCNA protein eigengenes, correlated to The Split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Image" descr="Image"/>
          <p:cNvPicPr>
            <a:picLocks noChangeAspect="1"/>
          </p:cNvPicPr>
          <p:nvPr/>
        </p:nvPicPr>
        <p:blipFill>
          <a:blip r:embed="rId3">
            <a:extLst/>
          </a:blip>
          <a:stretch>
            <a:fillRect/>
          </a:stretch>
        </p:blipFill>
        <p:spPr>
          <a:xfrm>
            <a:off x="3536950" y="2978150"/>
            <a:ext cx="5930900" cy="3797300"/>
          </a:xfrm>
          <a:prstGeom prst="rect">
            <a:avLst/>
          </a:prstGeom>
          <a:ln w="12700">
            <a:miter lim="400000"/>
          </a:ln>
        </p:spPr>
      </p:pic>
      <p:sp>
        <p:nvSpPr>
          <p:cNvPr id="187" name="The holobiont"/>
          <p:cNvSpPr txBox="1"/>
          <p:nvPr/>
        </p:nvSpPr>
        <p:spPr>
          <a:xfrm>
            <a:off x="5529656" y="853720"/>
            <a:ext cx="1945488" cy="8398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The holobiont</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24 bulls, digesta rumen proteomics,"/>
          <p:cNvSpPr txBox="1"/>
          <p:nvPr/>
        </p:nvSpPr>
        <p:spPr>
          <a:xfrm>
            <a:off x="950704" y="1257810"/>
            <a:ext cx="4945686" cy="4363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24 bulls, digesta rumen proteomics, </a:t>
            </a:r>
          </a:p>
        </p:txBody>
      </p:sp>
      <p:sp>
        <p:nvSpPr>
          <p:cNvPr id="400" name="WGCNA protein eigengenes, correlated to The Split"/>
          <p:cNvSpPr txBox="1"/>
          <p:nvPr/>
        </p:nvSpPr>
        <p:spPr>
          <a:xfrm>
            <a:off x="950704" y="1901608"/>
            <a:ext cx="6943396"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WGCNA protein eigengenes, correlated to The Split</a:t>
            </a:r>
          </a:p>
        </p:txBody>
      </p:sp>
      <p:grpSp>
        <p:nvGrpSpPr>
          <p:cNvPr id="404" name="Group"/>
          <p:cNvGrpSpPr/>
          <p:nvPr/>
        </p:nvGrpSpPr>
        <p:grpSpPr>
          <a:xfrm rot="10800000">
            <a:off x="379704" y="4824061"/>
            <a:ext cx="12245393" cy="1816259"/>
            <a:chOff x="0" y="0"/>
            <a:chExt cx="12245392" cy="1816257"/>
          </a:xfrm>
        </p:grpSpPr>
        <p:pic>
          <p:nvPicPr>
            <p:cNvPr id="401" name="000034.png" descr="000034.png"/>
            <p:cNvPicPr>
              <a:picLocks noChangeAspect="1"/>
            </p:cNvPicPr>
            <p:nvPr/>
          </p:nvPicPr>
          <p:blipFill>
            <a:blip r:embed="rId3">
              <a:extLst/>
            </a:blip>
            <a:srcRect l="48570" t="7925" r="48083" b="9346"/>
            <a:stretch>
              <a:fillRect/>
            </a:stretch>
          </p:blipFill>
          <p:spPr>
            <a:xfrm rot="16200000">
              <a:off x="5857832" y="-5263980"/>
              <a:ext cx="323634" cy="12004441"/>
            </a:xfrm>
            <a:prstGeom prst="rect">
              <a:avLst/>
            </a:prstGeom>
            <a:ln w="12700" cap="flat">
              <a:noFill/>
              <a:miter lim="400000"/>
            </a:ln>
            <a:effectLst/>
          </p:spPr>
        </p:pic>
        <p:pic>
          <p:nvPicPr>
            <p:cNvPr id="402" name="000034.png" descr="000034.png"/>
            <p:cNvPicPr>
              <a:picLocks noChangeAspect="1"/>
            </p:cNvPicPr>
            <p:nvPr/>
          </p:nvPicPr>
          <p:blipFill>
            <a:blip r:embed="rId3">
              <a:extLst/>
            </a:blip>
            <a:srcRect l="88024" t="7805" r="6619" b="7805"/>
            <a:stretch>
              <a:fillRect/>
            </a:stretch>
          </p:blipFill>
          <p:spPr>
            <a:xfrm rot="16200000">
              <a:off x="5863606" y="-5863607"/>
              <a:ext cx="518180" cy="12245393"/>
            </a:xfrm>
            <a:prstGeom prst="rect">
              <a:avLst/>
            </a:prstGeom>
            <a:ln w="12700" cap="flat">
              <a:noFill/>
              <a:miter lim="400000"/>
            </a:ln>
            <a:effectLst/>
          </p:spPr>
        </p:pic>
        <p:pic>
          <p:nvPicPr>
            <p:cNvPr id="403" name="000034.png" descr="000034.png"/>
            <p:cNvPicPr>
              <a:picLocks noChangeAspect="1"/>
            </p:cNvPicPr>
            <p:nvPr/>
          </p:nvPicPr>
          <p:blipFill>
            <a:blip r:embed="rId3">
              <a:extLst/>
            </a:blip>
            <a:srcRect l="0" t="7805" r="90377" b="7805"/>
            <a:stretch>
              <a:fillRect/>
            </a:stretch>
          </p:blipFill>
          <p:spPr>
            <a:xfrm rot="16200000">
              <a:off x="5657283" y="-4771853"/>
              <a:ext cx="930827" cy="12245394"/>
            </a:xfrm>
            <a:prstGeom prst="rect">
              <a:avLst/>
            </a:prstGeom>
            <a:ln w="12700" cap="flat">
              <a:noFill/>
              <a:miter lim="400000"/>
            </a:ln>
            <a:effectLst/>
          </p:spPr>
        </p:pic>
      </p:grpSp>
      <p:sp>
        <p:nvSpPr>
          <p:cNvPr id="405" name="Line"/>
          <p:cNvSpPr/>
          <p:nvPr/>
        </p:nvSpPr>
        <p:spPr>
          <a:xfrm>
            <a:off x="1814725" y="6786207"/>
            <a:ext cx="2399649" cy="504122"/>
          </a:xfrm>
          <a:custGeom>
            <a:avLst/>
            <a:gdLst/>
            <a:ahLst/>
            <a:cxnLst>
              <a:cxn ang="0">
                <a:pos x="wd2" y="hd2"/>
              </a:cxn>
              <a:cxn ang="5400000">
                <a:pos x="wd2" y="hd2"/>
              </a:cxn>
              <a:cxn ang="10800000">
                <a:pos x="wd2" y="hd2"/>
              </a:cxn>
              <a:cxn ang="16200000">
                <a:pos x="wd2" y="hd2"/>
              </a:cxn>
            </a:cxnLst>
            <a:rect l="0" t="0" r="r" b="b"/>
            <a:pathLst>
              <a:path w="21587" h="21600" fill="norm" stroke="1" extrusionOk="0">
                <a:moveTo>
                  <a:pt x="0" y="0"/>
                </a:moveTo>
                <a:cubicBezTo>
                  <a:pt x="-13" y="4720"/>
                  <a:pt x="473" y="9161"/>
                  <a:pt x="1295" y="11795"/>
                </a:cubicBezTo>
                <a:cubicBezTo>
                  <a:pt x="3179" y="17826"/>
                  <a:pt x="5551" y="12329"/>
                  <a:pt x="7683" y="13862"/>
                </a:cubicBezTo>
                <a:cubicBezTo>
                  <a:pt x="8819" y="14678"/>
                  <a:pt x="9853" y="17427"/>
                  <a:pt x="10595" y="21600"/>
                </a:cubicBezTo>
                <a:cubicBezTo>
                  <a:pt x="11467" y="16905"/>
                  <a:pt x="12661" y="13837"/>
                  <a:pt x="13963" y="12943"/>
                </a:cubicBezTo>
                <a:cubicBezTo>
                  <a:pt x="16191" y="11413"/>
                  <a:pt x="18692" y="16099"/>
                  <a:pt x="20498" y="9260"/>
                </a:cubicBezTo>
                <a:cubicBezTo>
                  <a:pt x="21085" y="7039"/>
                  <a:pt x="21474" y="3846"/>
                  <a:pt x="21587" y="318"/>
                </a:cubicBezTo>
              </a:path>
            </a:pathLst>
          </a:custGeom>
          <a:ln w="25400">
            <a:solidFill>
              <a:srgbClr val="000000"/>
            </a:solidFill>
            <a:miter lim="400000"/>
          </a:ln>
        </p:spPr>
        <p:txBody>
          <a:bodyPr lIns="50800" tIns="50800" rIns="50800" bIns="50800" anchor="ctr"/>
          <a:lstStyle/>
          <a:p>
            <a:pPr/>
          </a:p>
        </p:txBody>
      </p:sp>
      <p:sp>
        <p:nvSpPr>
          <p:cNvPr id="406" name="Line"/>
          <p:cNvSpPr/>
          <p:nvPr/>
        </p:nvSpPr>
        <p:spPr>
          <a:xfrm>
            <a:off x="8124583" y="6786207"/>
            <a:ext cx="3085752" cy="5041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3" y="4552"/>
                  <a:pt x="526" y="8376"/>
                  <a:pt x="1295" y="10769"/>
                </a:cubicBezTo>
                <a:cubicBezTo>
                  <a:pt x="3207" y="16716"/>
                  <a:pt x="5560" y="12039"/>
                  <a:pt x="7688" y="13862"/>
                </a:cubicBezTo>
                <a:cubicBezTo>
                  <a:pt x="8818" y="14829"/>
                  <a:pt x="9853" y="17520"/>
                  <a:pt x="10601" y="21600"/>
                </a:cubicBezTo>
                <a:cubicBezTo>
                  <a:pt x="11474" y="16905"/>
                  <a:pt x="12668" y="13837"/>
                  <a:pt x="13972" y="12943"/>
                </a:cubicBezTo>
                <a:cubicBezTo>
                  <a:pt x="16201" y="11413"/>
                  <a:pt x="18704" y="16103"/>
                  <a:pt x="20511" y="9260"/>
                </a:cubicBezTo>
                <a:cubicBezTo>
                  <a:pt x="21098" y="7035"/>
                  <a:pt x="21487" y="3841"/>
                  <a:pt x="21600" y="318"/>
                </a:cubicBezTo>
              </a:path>
            </a:pathLst>
          </a:custGeom>
          <a:ln w="25400">
            <a:solidFill>
              <a:srgbClr val="000000"/>
            </a:solidFill>
            <a:miter lim="400000"/>
          </a:ln>
        </p:spPr>
        <p:txBody>
          <a:bodyPr lIns="50800" tIns="50800" rIns="50800" bIns="50800" anchor="ctr"/>
          <a:lstStyle/>
          <a:p>
            <a:pPr/>
          </a:p>
        </p:txBody>
      </p:sp>
      <p:sp>
        <p:nvSpPr>
          <p:cNvPr id="407" name="Protein eigengenes positively…"/>
          <p:cNvSpPr txBox="1"/>
          <p:nvPr/>
        </p:nvSpPr>
        <p:spPr>
          <a:xfrm>
            <a:off x="1323714" y="7478520"/>
            <a:ext cx="2763623" cy="5531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Protein eigengenes positively</a:t>
            </a:r>
          </a:p>
          <a:p>
            <a:pPr/>
            <a:r>
              <a:t>correlated ..</a:t>
            </a:r>
          </a:p>
        </p:txBody>
      </p:sp>
      <p:sp>
        <p:nvSpPr>
          <p:cNvPr id="408" name=".. &amp; negatively correlated to the split."/>
          <p:cNvSpPr txBox="1"/>
          <p:nvPr/>
        </p:nvSpPr>
        <p:spPr>
          <a:xfrm>
            <a:off x="7951318" y="7843418"/>
            <a:ext cx="3422600" cy="3245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 &amp; negatively correlated to the split.</a:t>
            </a:r>
          </a:p>
        </p:txBody>
      </p:sp>
      <p:pic>
        <p:nvPicPr>
          <p:cNvPr id="409" name="000034.png" descr="000034.png"/>
          <p:cNvPicPr>
            <a:picLocks noChangeAspect="1"/>
          </p:cNvPicPr>
          <p:nvPr/>
        </p:nvPicPr>
        <p:blipFill>
          <a:blip r:embed="rId3">
            <a:extLst/>
          </a:blip>
          <a:srcRect l="93309" t="7117" r="605" b="74012"/>
          <a:stretch>
            <a:fillRect/>
          </a:stretch>
        </p:blipFill>
        <p:spPr>
          <a:xfrm>
            <a:off x="9292267" y="2606456"/>
            <a:ext cx="395620" cy="1840521"/>
          </a:xfrm>
          <a:prstGeom prst="rect">
            <a:avLst/>
          </a:prstGeom>
          <a:ln w="12700">
            <a:miter lim="400000"/>
          </a:ln>
        </p:spPr>
      </p:pic>
      <p:sp>
        <p:nvSpPr>
          <p:cNvPr id="410" name="Protein Eigengene / Split  Correlation coefficient"/>
          <p:cNvSpPr txBox="1"/>
          <p:nvPr/>
        </p:nvSpPr>
        <p:spPr>
          <a:xfrm>
            <a:off x="9915590" y="3225031"/>
            <a:ext cx="2557426" cy="603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1700">
                <a:solidFill>
                  <a:srgbClr val="212121"/>
                </a:solidFill>
              </a:defRPr>
            </a:pPr>
            <a:r>
              <a:t>Protein Eigengene / Split </a:t>
            </a:r>
            <a:br/>
            <a:r>
              <a:t>Correlation coefficient</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24 bulls, digesta rumen proteomics,"/>
          <p:cNvSpPr txBox="1"/>
          <p:nvPr/>
        </p:nvSpPr>
        <p:spPr>
          <a:xfrm>
            <a:off x="963404" y="597410"/>
            <a:ext cx="4945686" cy="4363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24 bulls, digesta rumen proteomics, </a:t>
            </a:r>
          </a:p>
        </p:txBody>
      </p:sp>
      <p:sp>
        <p:nvSpPr>
          <p:cNvPr id="415" name="Sum of normalized intensities from The Split correlated digesta WGCNA modules"/>
          <p:cNvSpPr txBox="1"/>
          <p:nvPr/>
        </p:nvSpPr>
        <p:spPr>
          <a:xfrm>
            <a:off x="963404" y="1241208"/>
            <a:ext cx="10883215"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Sum of normalized intensities from The Split correlated digesta WGCNA modules</a:t>
            </a:r>
          </a:p>
        </p:txBody>
      </p:sp>
      <p:pic>
        <p:nvPicPr>
          <p:cNvPr id="416" name="proteomic_holo_tax_top5percent_digestacorrelatedmodules.png" descr="proteomic_holo_tax_top5percent_digestacorrelatedmodules.png"/>
          <p:cNvPicPr>
            <a:picLocks noChangeAspect="1"/>
          </p:cNvPicPr>
          <p:nvPr/>
        </p:nvPicPr>
        <p:blipFill>
          <a:blip r:embed="rId3">
            <a:extLst/>
          </a:blip>
          <a:srcRect l="978" t="48821" r="95206" b="45309"/>
          <a:stretch>
            <a:fillRect/>
          </a:stretch>
        </p:blipFill>
        <p:spPr>
          <a:xfrm>
            <a:off x="652924" y="4971664"/>
            <a:ext cx="323543" cy="1095128"/>
          </a:xfrm>
          <a:prstGeom prst="rect">
            <a:avLst/>
          </a:prstGeom>
          <a:ln w="12700">
            <a:miter lim="400000"/>
          </a:ln>
        </p:spPr>
      </p:pic>
      <p:grpSp>
        <p:nvGrpSpPr>
          <p:cNvPr id="421" name="Group"/>
          <p:cNvGrpSpPr/>
          <p:nvPr/>
        </p:nvGrpSpPr>
        <p:grpSpPr>
          <a:xfrm>
            <a:off x="1028763" y="2431866"/>
            <a:ext cx="11860383" cy="7114421"/>
            <a:chOff x="0" y="0"/>
            <a:chExt cx="11860381" cy="7114420"/>
          </a:xfrm>
        </p:grpSpPr>
        <p:pic>
          <p:nvPicPr>
            <p:cNvPr id="417" name="proteomic_holo_tax_top5percent_digestacorrelatedmodules.png" descr="proteomic_holo_tax_top5percent_digestacorrelatedmodules.png"/>
            <p:cNvPicPr>
              <a:picLocks noChangeAspect="1"/>
            </p:cNvPicPr>
            <p:nvPr/>
          </p:nvPicPr>
          <p:blipFill>
            <a:blip r:embed="rId4">
              <a:extLst/>
            </a:blip>
            <a:srcRect l="4344" t="6140" r="19757" b="48975"/>
            <a:stretch>
              <a:fillRect/>
            </a:stretch>
          </p:blipFill>
          <p:spPr>
            <a:xfrm>
              <a:off x="0" y="0"/>
              <a:ext cx="4991382" cy="6493982"/>
            </a:xfrm>
            <a:prstGeom prst="rect">
              <a:avLst/>
            </a:prstGeom>
            <a:ln w="12700" cap="flat">
              <a:noFill/>
              <a:miter lim="400000"/>
            </a:ln>
            <a:effectLst/>
          </p:spPr>
        </p:pic>
        <p:pic>
          <p:nvPicPr>
            <p:cNvPr id="418" name="proteomic_holo_tax_top5percent_digestacorrelatedmodules.png" descr="proteomic_holo_tax_top5percent_digestacorrelatedmodules.png"/>
            <p:cNvPicPr>
              <a:picLocks noChangeAspect="1"/>
            </p:cNvPicPr>
            <p:nvPr/>
          </p:nvPicPr>
          <p:blipFill>
            <a:blip r:embed="rId4">
              <a:extLst/>
            </a:blip>
            <a:srcRect l="5170" t="50971" r="20118" b="455"/>
            <a:stretch>
              <a:fillRect/>
            </a:stretch>
          </p:blipFill>
          <p:spPr>
            <a:xfrm>
              <a:off x="5455052" y="14841"/>
              <a:ext cx="4913301" cy="7027634"/>
            </a:xfrm>
            <a:prstGeom prst="rect">
              <a:avLst/>
            </a:prstGeom>
            <a:ln w="12700" cap="flat">
              <a:noFill/>
              <a:miter lim="400000"/>
            </a:ln>
            <a:effectLst/>
          </p:spPr>
        </p:pic>
        <p:pic>
          <p:nvPicPr>
            <p:cNvPr id="419" name="proteomic_holo_tax_top5percent_digestacorrelatedmodules.png" descr="proteomic_holo_tax_top5percent_digestacorrelatedmodules.png"/>
            <p:cNvPicPr>
              <a:picLocks noChangeAspect="1"/>
            </p:cNvPicPr>
            <p:nvPr/>
          </p:nvPicPr>
          <p:blipFill>
            <a:blip r:embed="rId4">
              <a:extLst/>
            </a:blip>
            <a:srcRect l="41964" t="94769" r="20118" b="455"/>
            <a:stretch>
              <a:fillRect/>
            </a:stretch>
          </p:blipFill>
          <p:spPr>
            <a:xfrm>
              <a:off x="2473605" y="6423502"/>
              <a:ext cx="2493557" cy="690919"/>
            </a:xfrm>
            <a:prstGeom prst="rect">
              <a:avLst/>
            </a:prstGeom>
            <a:ln w="12700" cap="flat">
              <a:noFill/>
              <a:miter lim="400000"/>
            </a:ln>
            <a:effectLst/>
          </p:spPr>
        </p:pic>
        <p:pic>
          <p:nvPicPr>
            <p:cNvPr id="420" name="proteomic_holo_tax_top5percent_digestacorrelatedmodules.png" descr="proteomic_holo_tax_top5percent_digestacorrelatedmodules.png"/>
            <p:cNvPicPr>
              <a:picLocks noChangeAspect="1"/>
            </p:cNvPicPr>
            <p:nvPr/>
          </p:nvPicPr>
          <p:blipFill>
            <a:blip r:embed="rId4">
              <a:extLst/>
            </a:blip>
            <a:srcRect l="80806" t="47598" r="0" b="44564"/>
            <a:stretch>
              <a:fillRect/>
            </a:stretch>
          </p:blipFill>
          <p:spPr>
            <a:xfrm>
              <a:off x="10598134" y="2500751"/>
              <a:ext cx="1262248" cy="1133884"/>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24 bulls, digesta rumen proteomics,"/>
          <p:cNvSpPr txBox="1"/>
          <p:nvPr/>
        </p:nvSpPr>
        <p:spPr>
          <a:xfrm>
            <a:off x="963404" y="597410"/>
            <a:ext cx="4945686" cy="4363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24 bulls, digesta rumen proteomics, </a:t>
            </a:r>
          </a:p>
        </p:txBody>
      </p:sp>
      <p:sp>
        <p:nvSpPr>
          <p:cNvPr id="426" name="Sum of normalized intensities from The Split correlated digesta WGCNA modules"/>
          <p:cNvSpPr txBox="1"/>
          <p:nvPr/>
        </p:nvSpPr>
        <p:spPr>
          <a:xfrm>
            <a:off x="963404" y="1241208"/>
            <a:ext cx="10883215"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Sum of normalized intensities from The Split correlated digesta WGCNA modules</a:t>
            </a:r>
          </a:p>
        </p:txBody>
      </p:sp>
      <p:pic>
        <p:nvPicPr>
          <p:cNvPr id="427" name="proteomic_holo_tax_top5percent_digestacorrelatedmodules.png" descr="proteomic_holo_tax_top5percent_digestacorrelatedmodules.png"/>
          <p:cNvPicPr>
            <a:picLocks noChangeAspect="1"/>
          </p:cNvPicPr>
          <p:nvPr/>
        </p:nvPicPr>
        <p:blipFill>
          <a:blip r:embed="rId3">
            <a:extLst/>
          </a:blip>
          <a:srcRect l="978" t="48821" r="95206" b="45309"/>
          <a:stretch>
            <a:fillRect/>
          </a:stretch>
        </p:blipFill>
        <p:spPr>
          <a:xfrm>
            <a:off x="652924" y="4971664"/>
            <a:ext cx="323543" cy="1095128"/>
          </a:xfrm>
          <a:prstGeom prst="rect">
            <a:avLst/>
          </a:prstGeom>
          <a:ln w="12700">
            <a:miter lim="400000"/>
          </a:ln>
        </p:spPr>
      </p:pic>
      <p:grpSp>
        <p:nvGrpSpPr>
          <p:cNvPr id="432" name="Group"/>
          <p:cNvGrpSpPr/>
          <p:nvPr/>
        </p:nvGrpSpPr>
        <p:grpSpPr>
          <a:xfrm>
            <a:off x="1028763" y="2431866"/>
            <a:ext cx="11860383" cy="7114421"/>
            <a:chOff x="0" y="0"/>
            <a:chExt cx="11860381" cy="7114420"/>
          </a:xfrm>
        </p:grpSpPr>
        <p:pic>
          <p:nvPicPr>
            <p:cNvPr id="428" name="proteomic_holo_tax_top5percent_digestacorrelatedmodules.png" descr="proteomic_holo_tax_top5percent_digestacorrelatedmodules.png"/>
            <p:cNvPicPr>
              <a:picLocks noChangeAspect="1"/>
            </p:cNvPicPr>
            <p:nvPr/>
          </p:nvPicPr>
          <p:blipFill>
            <a:blip r:embed="rId4">
              <a:extLst/>
            </a:blip>
            <a:srcRect l="4344" t="6140" r="19757" b="48975"/>
            <a:stretch>
              <a:fillRect/>
            </a:stretch>
          </p:blipFill>
          <p:spPr>
            <a:xfrm>
              <a:off x="0" y="0"/>
              <a:ext cx="4991382" cy="6493982"/>
            </a:xfrm>
            <a:prstGeom prst="rect">
              <a:avLst/>
            </a:prstGeom>
            <a:ln w="12700" cap="flat">
              <a:noFill/>
              <a:miter lim="400000"/>
            </a:ln>
            <a:effectLst/>
          </p:spPr>
        </p:pic>
        <p:pic>
          <p:nvPicPr>
            <p:cNvPr id="429" name="proteomic_holo_tax_top5percent_digestacorrelatedmodules.png" descr="proteomic_holo_tax_top5percent_digestacorrelatedmodules.png"/>
            <p:cNvPicPr>
              <a:picLocks noChangeAspect="1"/>
            </p:cNvPicPr>
            <p:nvPr/>
          </p:nvPicPr>
          <p:blipFill>
            <a:blip r:embed="rId4">
              <a:extLst/>
            </a:blip>
            <a:srcRect l="5170" t="50971" r="20118" b="455"/>
            <a:stretch>
              <a:fillRect/>
            </a:stretch>
          </p:blipFill>
          <p:spPr>
            <a:xfrm>
              <a:off x="5455052" y="14841"/>
              <a:ext cx="4913301" cy="7027634"/>
            </a:xfrm>
            <a:prstGeom prst="rect">
              <a:avLst/>
            </a:prstGeom>
            <a:ln w="12700" cap="flat">
              <a:noFill/>
              <a:miter lim="400000"/>
            </a:ln>
            <a:effectLst/>
          </p:spPr>
        </p:pic>
        <p:pic>
          <p:nvPicPr>
            <p:cNvPr id="430" name="proteomic_holo_tax_top5percent_digestacorrelatedmodules.png" descr="proteomic_holo_tax_top5percent_digestacorrelatedmodules.png"/>
            <p:cNvPicPr>
              <a:picLocks noChangeAspect="1"/>
            </p:cNvPicPr>
            <p:nvPr/>
          </p:nvPicPr>
          <p:blipFill>
            <a:blip r:embed="rId4">
              <a:extLst/>
            </a:blip>
            <a:srcRect l="41964" t="94769" r="20118" b="455"/>
            <a:stretch>
              <a:fillRect/>
            </a:stretch>
          </p:blipFill>
          <p:spPr>
            <a:xfrm>
              <a:off x="2473605" y="6423502"/>
              <a:ext cx="2493557" cy="690919"/>
            </a:xfrm>
            <a:prstGeom prst="rect">
              <a:avLst/>
            </a:prstGeom>
            <a:ln w="12700" cap="flat">
              <a:noFill/>
              <a:miter lim="400000"/>
            </a:ln>
            <a:effectLst/>
          </p:spPr>
        </p:pic>
        <p:pic>
          <p:nvPicPr>
            <p:cNvPr id="431" name="proteomic_holo_tax_top5percent_digestacorrelatedmodules.png" descr="proteomic_holo_tax_top5percent_digestacorrelatedmodules.png"/>
            <p:cNvPicPr>
              <a:picLocks noChangeAspect="1"/>
            </p:cNvPicPr>
            <p:nvPr/>
          </p:nvPicPr>
          <p:blipFill>
            <a:blip r:embed="rId4">
              <a:extLst/>
            </a:blip>
            <a:srcRect l="80806" t="47598" r="0" b="44564"/>
            <a:stretch>
              <a:fillRect/>
            </a:stretch>
          </p:blipFill>
          <p:spPr>
            <a:xfrm>
              <a:off x="10598134" y="2500751"/>
              <a:ext cx="1262248" cy="1133884"/>
            </a:xfrm>
            <a:prstGeom prst="rect">
              <a:avLst/>
            </a:prstGeom>
            <a:ln w="12700" cap="flat">
              <a:noFill/>
              <a:miter lim="400000"/>
            </a:ln>
            <a:effectLst/>
          </p:spPr>
        </p:pic>
      </p:grpSp>
      <p:sp>
        <p:nvSpPr>
          <p:cNvPr id="433" name="Oval"/>
          <p:cNvSpPr/>
          <p:nvPr/>
        </p:nvSpPr>
        <p:spPr>
          <a:xfrm>
            <a:off x="1124545" y="4092575"/>
            <a:ext cx="2619971" cy="1251769"/>
          </a:xfrm>
          <a:prstGeom prst="ellipse">
            <a:avLst/>
          </a:prstGeom>
          <a:ln w="12700">
            <a:solidFill>
              <a:schemeClr val="accent5">
                <a:hueOff val="-82419"/>
                <a:satOff val="-9513"/>
                <a:lumOff val="-16343"/>
              </a:schemeClr>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434" name="Oval"/>
          <p:cNvSpPr/>
          <p:nvPr/>
        </p:nvSpPr>
        <p:spPr>
          <a:xfrm>
            <a:off x="946745" y="5363192"/>
            <a:ext cx="2619971" cy="533748"/>
          </a:xfrm>
          <a:prstGeom prst="ellipse">
            <a:avLst/>
          </a:prstGeom>
          <a:ln w="12700">
            <a:solidFill>
              <a:schemeClr val="accent5">
                <a:hueOff val="-82419"/>
                <a:satOff val="-9513"/>
                <a:lumOff val="-16343"/>
              </a:schemeClr>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435" name="Oval"/>
          <p:cNvSpPr/>
          <p:nvPr/>
        </p:nvSpPr>
        <p:spPr>
          <a:xfrm>
            <a:off x="6340011" y="5401292"/>
            <a:ext cx="2619972" cy="381348"/>
          </a:xfrm>
          <a:prstGeom prst="ellipse">
            <a:avLst/>
          </a:prstGeom>
          <a:ln w="12700">
            <a:solidFill>
              <a:schemeClr val="accent5">
                <a:hueOff val="-82419"/>
                <a:satOff val="-9513"/>
                <a:lumOff val="-16343"/>
              </a:schemeClr>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436" name="Oval"/>
          <p:cNvSpPr/>
          <p:nvPr/>
        </p:nvSpPr>
        <p:spPr>
          <a:xfrm>
            <a:off x="1124545" y="3787775"/>
            <a:ext cx="2619971" cy="381348"/>
          </a:xfrm>
          <a:prstGeom prst="ellipse">
            <a:avLst/>
          </a:prstGeom>
          <a:ln w="12700">
            <a:solidFill>
              <a:schemeClr val="accent5">
                <a:hueOff val="-82419"/>
                <a:satOff val="-9513"/>
                <a:lumOff val="-16343"/>
              </a:schemeClr>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437" name="Oval"/>
          <p:cNvSpPr/>
          <p:nvPr/>
        </p:nvSpPr>
        <p:spPr>
          <a:xfrm>
            <a:off x="6534745" y="6755958"/>
            <a:ext cx="2619971" cy="381349"/>
          </a:xfrm>
          <a:prstGeom prst="ellipse">
            <a:avLst/>
          </a:prstGeom>
          <a:ln w="12700">
            <a:solidFill>
              <a:schemeClr val="accent5">
                <a:hueOff val="-82419"/>
                <a:satOff val="-9513"/>
                <a:lumOff val="-16343"/>
              </a:schemeClr>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438" name="Oval"/>
          <p:cNvSpPr/>
          <p:nvPr/>
        </p:nvSpPr>
        <p:spPr>
          <a:xfrm>
            <a:off x="1124545" y="2778978"/>
            <a:ext cx="2619971" cy="205873"/>
          </a:xfrm>
          <a:prstGeom prst="ellipse">
            <a:avLst/>
          </a:prstGeom>
          <a:ln w="12700">
            <a:solidFill>
              <a:schemeClr val="accent5">
                <a:hueOff val="-82419"/>
                <a:satOff val="-9513"/>
                <a:lumOff val="-16343"/>
              </a:schemeClr>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24 bulls, digesta rumen proteomics,"/>
          <p:cNvSpPr txBox="1"/>
          <p:nvPr/>
        </p:nvSpPr>
        <p:spPr>
          <a:xfrm>
            <a:off x="963404" y="597410"/>
            <a:ext cx="4945686" cy="4363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24 bulls, digesta rumen proteomics, </a:t>
            </a:r>
          </a:p>
        </p:txBody>
      </p:sp>
      <p:sp>
        <p:nvSpPr>
          <p:cNvPr id="443" name="Sum of normalized intensities from The Split correlated digesta WGCNA modules"/>
          <p:cNvSpPr txBox="1"/>
          <p:nvPr/>
        </p:nvSpPr>
        <p:spPr>
          <a:xfrm>
            <a:off x="963404" y="1241208"/>
            <a:ext cx="10883215"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Sum of normalized intensities from The Split correlated digesta WGCNA modules</a:t>
            </a:r>
          </a:p>
        </p:txBody>
      </p:sp>
      <p:pic>
        <p:nvPicPr>
          <p:cNvPr id="444" name="proteomic_holo_tax_top5percent_digestacorrelatedmodules.png" descr="proteomic_holo_tax_top5percent_digestacorrelatedmodules.png"/>
          <p:cNvPicPr>
            <a:picLocks noChangeAspect="1"/>
          </p:cNvPicPr>
          <p:nvPr/>
        </p:nvPicPr>
        <p:blipFill>
          <a:blip r:embed="rId3">
            <a:extLst/>
          </a:blip>
          <a:srcRect l="978" t="48821" r="95206" b="45309"/>
          <a:stretch>
            <a:fillRect/>
          </a:stretch>
        </p:blipFill>
        <p:spPr>
          <a:xfrm>
            <a:off x="652924" y="4971664"/>
            <a:ext cx="323543" cy="1095128"/>
          </a:xfrm>
          <a:prstGeom prst="rect">
            <a:avLst/>
          </a:prstGeom>
          <a:ln w="12700">
            <a:miter lim="400000"/>
          </a:ln>
        </p:spPr>
      </p:pic>
      <p:grpSp>
        <p:nvGrpSpPr>
          <p:cNvPr id="449" name="Group"/>
          <p:cNvGrpSpPr/>
          <p:nvPr/>
        </p:nvGrpSpPr>
        <p:grpSpPr>
          <a:xfrm>
            <a:off x="1028763" y="2431866"/>
            <a:ext cx="11860383" cy="7114421"/>
            <a:chOff x="0" y="0"/>
            <a:chExt cx="11860381" cy="7114420"/>
          </a:xfrm>
        </p:grpSpPr>
        <p:pic>
          <p:nvPicPr>
            <p:cNvPr id="445" name="proteomic_holo_tax_top5percent_digestacorrelatedmodules.png" descr="proteomic_holo_tax_top5percent_digestacorrelatedmodules.png"/>
            <p:cNvPicPr>
              <a:picLocks noChangeAspect="1"/>
            </p:cNvPicPr>
            <p:nvPr/>
          </p:nvPicPr>
          <p:blipFill>
            <a:blip r:embed="rId4">
              <a:extLst/>
            </a:blip>
            <a:srcRect l="4344" t="6140" r="19757" b="48975"/>
            <a:stretch>
              <a:fillRect/>
            </a:stretch>
          </p:blipFill>
          <p:spPr>
            <a:xfrm>
              <a:off x="0" y="0"/>
              <a:ext cx="4991382" cy="6493982"/>
            </a:xfrm>
            <a:prstGeom prst="rect">
              <a:avLst/>
            </a:prstGeom>
            <a:ln w="12700" cap="flat">
              <a:noFill/>
              <a:miter lim="400000"/>
            </a:ln>
            <a:effectLst/>
          </p:spPr>
        </p:pic>
        <p:pic>
          <p:nvPicPr>
            <p:cNvPr id="446" name="proteomic_holo_tax_top5percent_digestacorrelatedmodules.png" descr="proteomic_holo_tax_top5percent_digestacorrelatedmodules.png"/>
            <p:cNvPicPr>
              <a:picLocks noChangeAspect="1"/>
            </p:cNvPicPr>
            <p:nvPr/>
          </p:nvPicPr>
          <p:blipFill>
            <a:blip r:embed="rId4">
              <a:extLst/>
            </a:blip>
            <a:srcRect l="5170" t="50971" r="20118" b="455"/>
            <a:stretch>
              <a:fillRect/>
            </a:stretch>
          </p:blipFill>
          <p:spPr>
            <a:xfrm>
              <a:off x="5455052" y="14841"/>
              <a:ext cx="4913301" cy="7027634"/>
            </a:xfrm>
            <a:prstGeom prst="rect">
              <a:avLst/>
            </a:prstGeom>
            <a:ln w="12700" cap="flat">
              <a:noFill/>
              <a:miter lim="400000"/>
            </a:ln>
            <a:effectLst/>
          </p:spPr>
        </p:pic>
        <p:pic>
          <p:nvPicPr>
            <p:cNvPr id="447" name="proteomic_holo_tax_top5percent_digestacorrelatedmodules.png" descr="proteomic_holo_tax_top5percent_digestacorrelatedmodules.png"/>
            <p:cNvPicPr>
              <a:picLocks noChangeAspect="1"/>
            </p:cNvPicPr>
            <p:nvPr/>
          </p:nvPicPr>
          <p:blipFill>
            <a:blip r:embed="rId4">
              <a:extLst/>
            </a:blip>
            <a:srcRect l="41964" t="94769" r="20118" b="455"/>
            <a:stretch>
              <a:fillRect/>
            </a:stretch>
          </p:blipFill>
          <p:spPr>
            <a:xfrm>
              <a:off x="2473605" y="6423502"/>
              <a:ext cx="2493557" cy="690919"/>
            </a:xfrm>
            <a:prstGeom prst="rect">
              <a:avLst/>
            </a:prstGeom>
            <a:ln w="12700" cap="flat">
              <a:noFill/>
              <a:miter lim="400000"/>
            </a:ln>
            <a:effectLst/>
          </p:spPr>
        </p:pic>
        <p:pic>
          <p:nvPicPr>
            <p:cNvPr id="448" name="proteomic_holo_tax_top5percent_digestacorrelatedmodules.png" descr="proteomic_holo_tax_top5percent_digestacorrelatedmodules.png"/>
            <p:cNvPicPr>
              <a:picLocks noChangeAspect="1"/>
            </p:cNvPicPr>
            <p:nvPr/>
          </p:nvPicPr>
          <p:blipFill>
            <a:blip r:embed="rId4">
              <a:extLst/>
            </a:blip>
            <a:srcRect l="80806" t="47598" r="0" b="44564"/>
            <a:stretch>
              <a:fillRect/>
            </a:stretch>
          </p:blipFill>
          <p:spPr>
            <a:xfrm>
              <a:off x="10598134" y="2500751"/>
              <a:ext cx="1262248" cy="1133884"/>
            </a:xfrm>
            <a:prstGeom prst="rect">
              <a:avLst/>
            </a:prstGeom>
            <a:ln w="12700" cap="flat">
              <a:noFill/>
              <a:miter lim="400000"/>
            </a:ln>
            <a:effectLst/>
          </p:spPr>
        </p:pic>
      </p:grpSp>
      <p:sp>
        <p:nvSpPr>
          <p:cNvPr id="450" name="Oval"/>
          <p:cNvSpPr/>
          <p:nvPr/>
        </p:nvSpPr>
        <p:spPr>
          <a:xfrm>
            <a:off x="1124545" y="4092575"/>
            <a:ext cx="2619971" cy="1251769"/>
          </a:xfrm>
          <a:prstGeom prst="ellipse">
            <a:avLst/>
          </a:prstGeom>
          <a:ln w="12700">
            <a:solidFill>
              <a:schemeClr val="accent5">
                <a:hueOff val="-82419"/>
                <a:satOff val="-9513"/>
                <a:lumOff val="-16343"/>
                <a:alpha val="59080"/>
              </a:schemeClr>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451" name="Oval"/>
          <p:cNvSpPr/>
          <p:nvPr/>
        </p:nvSpPr>
        <p:spPr>
          <a:xfrm>
            <a:off x="946745" y="5363192"/>
            <a:ext cx="2619971" cy="533748"/>
          </a:xfrm>
          <a:prstGeom prst="ellipse">
            <a:avLst/>
          </a:prstGeom>
          <a:ln w="12700">
            <a:solidFill>
              <a:schemeClr val="accent5">
                <a:hueOff val="-82419"/>
                <a:satOff val="-9513"/>
                <a:lumOff val="-16343"/>
                <a:alpha val="59080"/>
              </a:schemeClr>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452" name="Oval"/>
          <p:cNvSpPr/>
          <p:nvPr/>
        </p:nvSpPr>
        <p:spPr>
          <a:xfrm>
            <a:off x="6340011" y="5401292"/>
            <a:ext cx="2619972" cy="381348"/>
          </a:xfrm>
          <a:prstGeom prst="ellipse">
            <a:avLst/>
          </a:prstGeom>
          <a:ln w="12700">
            <a:solidFill>
              <a:schemeClr val="accent5">
                <a:hueOff val="-82419"/>
                <a:satOff val="-9513"/>
                <a:lumOff val="-16343"/>
                <a:alpha val="59080"/>
              </a:schemeClr>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453" name="Oval"/>
          <p:cNvSpPr/>
          <p:nvPr/>
        </p:nvSpPr>
        <p:spPr>
          <a:xfrm>
            <a:off x="1124545" y="3787775"/>
            <a:ext cx="2619971" cy="381348"/>
          </a:xfrm>
          <a:prstGeom prst="ellipse">
            <a:avLst/>
          </a:prstGeom>
          <a:ln w="12700">
            <a:solidFill>
              <a:schemeClr val="accent5">
                <a:hueOff val="-82419"/>
                <a:satOff val="-9513"/>
                <a:lumOff val="-16343"/>
                <a:alpha val="59080"/>
              </a:schemeClr>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454" name="Oval"/>
          <p:cNvSpPr/>
          <p:nvPr/>
        </p:nvSpPr>
        <p:spPr>
          <a:xfrm>
            <a:off x="6534745" y="6755958"/>
            <a:ext cx="2619971" cy="381349"/>
          </a:xfrm>
          <a:prstGeom prst="ellipse">
            <a:avLst/>
          </a:prstGeom>
          <a:ln w="12700">
            <a:solidFill>
              <a:schemeClr val="accent5">
                <a:hueOff val="-82419"/>
                <a:satOff val="-9513"/>
                <a:lumOff val="-16343"/>
                <a:alpha val="59080"/>
              </a:schemeClr>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455" name="Oval"/>
          <p:cNvSpPr/>
          <p:nvPr/>
        </p:nvSpPr>
        <p:spPr>
          <a:xfrm>
            <a:off x="1048345" y="6954841"/>
            <a:ext cx="2619971" cy="698141"/>
          </a:xfrm>
          <a:prstGeom prst="ellipse">
            <a:avLst/>
          </a:prstGeom>
          <a:ln w="12700">
            <a:solidFill>
              <a:schemeClr val="accent5">
                <a:hueOff val="-82419"/>
                <a:satOff val="-9513"/>
                <a:lumOff val="-16343"/>
              </a:schemeClr>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456" name="Oval"/>
          <p:cNvSpPr/>
          <p:nvPr/>
        </p:nvSpPr>
        <p:spPr>
          <a:xfrm>
            <a:off x="1048345" y="7828826"/>
            <a:ext cx="2619971" cy="349582"/>
          </a:xfrm>
          <a:prstGeom prst="ellipse">
            <a:avLst/>
          </a:prstGeom>
          <a:ln w="12700">
            <a:solidFill>
              <a:schemeClr val="accent5">
                <a:hueOff val="-82419"/>
                <a:satOff val="-9513"/>
                <a:lumOff val="-16343"/>
              </a:schemeClr>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457" name="Oval"/>
          <p:cNvSpPr/>
          <p:nvPr/>
        </p:nvSpPr>
        <p:spPr>
          <a:xfrm>
            <a:off x="1048345" y="8168316"/>
            <a:ext cx="2619971" cy="349583"/>
          </a:xfrm>
          <a:prstGeom prst="ellipse">
            <a:avLst/>
          </a:prstGeom>
          <a:ln w="12700">
            <a:solidFill>
              <a:schemeClr val="accent5">
                <a:hueOff val="-82419"/>
                <a:satOff val="-9513"/>
                <a:lumOff val="-16343"/>
              </a:schemeClr>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458" name="Oval"/>
          <p:cNvSpPr/>
          <p:nvPr/>
        </p:nvSpPr>
        <p:spPr>
          <a:xfrm>
            <a:off x="1124545" y="2778978"/>
            <a:ext cx="2619971" cy="205873"/>
          </a:xfrm>
          <a:prstGeom prst="ellipse">
            <a:avLst/>
          </a:prstGeom>
          <a:ln w="12700">
            <a:solidFill>
              <a:schemeClr val="accent5">
                <a:hueOff val="-82419"/>
                <a:satOff val="-9513"/>
                <a:lumOff val="-16343"/>
                <a:alpha val="59080"/>
              </a:schemeClr>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62" name="Image" descr="Image"/>
          <p:cNvPicPr>
            <a:picLocks noChangeAspect="1"/>
          </p:cNvPicPr>
          <p:nvPr/>
        </p:nvPicPr>
        <p:blipFill>
          <a:blip r:embed="rId3">
            <a:extLst/>
          </a:blip>
          <a:stretch>
            <a:fillRect/>
          </a:stretch>
        </p:blipFill>
        <p:spPr>
          <a:xfrm>
            <a:off x="746721" y="233410"/>
            <a:ext cx="7531101" cy="6134101"/>
          </a:xfrm>
          <a:prstGeom prst="rect">
            <a:avLst/>
          </a:prstGeom>
          <a:ln w="12700">
            <a:miter lim="400000"/>
          </a:ln>
        </p:spPr>
      </p:pic>
      <p:pic>
        <p:nvPicPr>
          <p:cNvPr id="463" name="Image" descr="Image"/>
          <p:cNvPicPr>
            <a:picLocks noChangeAspect="1"/>
          </p:cNvPicPr>
          <p:nvPr/>
        </p:nvPicPr>
        <p:blipFill>
          <a:blip r:embed="rId4">
            <a:extLst/>
          </a:blip>
          <a:stretch>
            <a:fillRect/>
          </a:stretch>
        </p:blipFill>
        <p:spPr>
          <a:xfrm>
            <a:off x="4033596" y="3687618"/>
            <a:ext cx="7696201" cy="5334001"/>
          </a:xfrm>
          <a:prstGeom prst="rect">
            <a:avLst/>
          </a:prstGeom>
          <a:ln w="12700">
            <a:miter lim="400000"/>
          </a:ln>
        </p:spPr>
      </p:pic>
      <p:pic>
        <p:nvPicPr>
          <p:cNvPr id="464" name="Image" descr="Image"/>
          <p:cNvPicPr>
            <a:picLocks noChangeAspect="1"/>
          </p:cNvPicPr>
          <p:nvPr/>
        </p:nvPicPr>
        <p:blipFill>
          <a:blip r:embed="rId5">
            <a:extLst/>
          </a:blip>
          <a:stretch>
            <a:fillRect/>
          </a:stretch>
        </p:blipFill>
        <p:spPr>
          <a:xfrm>
            <a:off x="1168400" y="3721100"/>
            <a:ext cx="10668000" cy="2311400"/>
          </a:xfrm>
          <a:prstGeom prst="rect">
            <a:avLst/>
          </a:prstGeom>
          <a:ln w="12700">
            <a:miter lim="400000"/>
          </a:ln>
        </p:spPr>
      </p:pic>
      <p:pic>
        <p:nvPicPr>
          <p:cNvPr id="465" name="Image" descr="Image"/>
          <p:cNvPicPr>
            <a:picLocks noChangeAspect="1"/>
          </p:cNvPicPr>
          <p:nvPr/>
        </p:nvPicPr>
        <p:blipFill>
          <a:blip r:embed="rId6">
            <a:extLst/>
          </a:blip>
          <a:stretch>
            <a:fillRect/>
          </a:stretch>
        </p:blipFill>
        <p:spPr>
          <a:xfrm>
            <a:off x="583969" y="4936066"/>
            <a:ext cx="9017001" cy="4470401"/>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Take-home"/>
          <p:cNvSpPr txBox="1"/>
          <p:nvPr>
            <p:ph type="title"/>
          </p:nvPr>
        </p:nvSpPr>
        <p:spPr>
          <a:prstGeom prst="rect">
            <a:avLst/>
          </a:prstGeom>
        </p:spPr>
        <p:txBody>
          <a:bodyPr/>
          <a:lstStyle>
            <a:lvl1pPr defTabSz="1716590">
              <a:defRPr spc="-118" sz="5940"/>
            </a:lvl1pPr>
          </a:lstStyle>
          <a:p>
            <a:pPr/>
            <a:r>
              <a:t>Take-home</a:t>
            </a:r>
          </a:p>
        </p:txBody>
      </p:sp>
      <p:sp>
        <p:nvSpPr>
          <p:cNvPr id="470" name="Agenda Subtitle"/>
          <p:cNvSpPr txBox="1"/>
          <p:nvPr>
            <p:ph type="body" idx="21"/>
          </p:nvPr>
        </p:nvSpPr>
        <p:spPr>
          <a:prstGeom prst="rect">
            <a:avLst/>
          </a:prstGeom>
        </p:spPr>
        <p:txBody>
          <a:bodyPr/>
          <a:lstStyle/>
          <a:p>
            <a:pPr/>
          </a:p>
        </p:txBody>
      </p:sp>
      <p:sp>
        <p:nvSpPr>
          <p:cNvPr id="471" name="Two clusters without technical/batch explanation…"/>
          <p:cNvSpPr txBox="1"/>
          <p:nvPr>
            <p:ph type="body" idx="1"/>
          </p:nvPr>
        </p:nvSpPr>
        <p:spPr>
          <a:prstGeom prst="rect">
            <a:avLst/>
          </a:prstGeom>
        </p:spPr>
        <p:txBody>
          <a:bodyPr/>
          <a:lstStyle/>
          <a:p>
            <a:pPr marL="482600" indent="-482600">
              <a:buSzPct val="123000"/>
              <a:buChar char="•"/>
            </a:pPr>
            <a:r>
              <a:t>Two clusters without technical/batch explanation</a:t>
            </a:r>
          </a:p>
          <a:p>
            <a:pPr marL="482600" indent="-482600">
              <a:buSzPct val="123000"/>
              <a:buChar char="•"/>
            </a:pPr>
            <a:r>
              <a:t>Good reason to believe that this is biological:</a:t>
            </a:r>
          </a:p>
          <a:p>
            <a:pPr lvl="1" marL="863600" indent="-482600">
              <a:buSzPct val="123000"/>
              <a:buChar char="•"/>
            </a:pPr>
            <a:r>
              <a:t>separation specifically above the genus level,</a:t>
            </a:r>
          </a:p>
          <a:p>
            <a:pPr lvl="1" marL="863600" indent="-482600">
              <a:buSzPct val="123000"/>
              <a:buChar char="•"/>
            </a:pPr>
            <a:r>
              <a:t>pervasiveness across omic layers, </a:t>
            </a:r>
          </a:p>
          <a:p>
            <a:pPr lvl="1" marL="863600" indent="-482600">
              <a:buSzPct val="123000"/>
              <a:buChar char="•"/>
            </a:pPr>
            <a:r>
              <a:t>and its link to high biomass ciliates which are known to affect VFA metabolism.</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Rectangle"/>
          <p:cNvSpPr/>
          <p:nvPr/>
        </p:nvSpPr>
        <p:spPr>
          <a:xfrm>
            <a:off x="-185948" y="-93933"/>
            <a:ext cx="13744756" cy="7101598"/>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476" name="Discussion…"/>
          <p:cNvSpPr txBox="1"/>
          <p:nvPr>
            <p:ph type="body" sz="quarter" idx="1"/>
          </p:nvPr>
        </p:nvSpPr>
        <p:spPr>
          <a:xfrm>
            <a:off x="698500" y="2354551"/>
            <a:ext cx="6361083" cy="2495271"/>
          </a:xfrm>
          <a:prstGeom prst="rect">
            <a:avLst/>
          </a:prstGeom>
        </p:spPr>
        <p:txBody>
          <a:bodyPr anchor="ctr"/>
          <a:lstStyle/>
          <a:p>
            <a:pPr defTabSz="1543197">
              <a:defRPr i="1" spc="-80" sz="8010">
                <a:solidFill>
                  <a:srgbClr val="9CBED5"/>
                </a:solidFill>
              </a:defRPr>
            </a:pPr>
            <a:r>
              <a:t>Discussion</a:t>
            </a:r>
          </a:p>
          <a:p>
            <a:pPr defTabSz="1543197">
              <a:defRPr i="1" spc="-80" sz="8010">
                <a:solidFill>
                  <a:srgbClr val="9CBED5"/>
                </a:solidFill>
              </a:defRPr>
            </a:pPr>
            <a:r>
              <a:t>&amp; questions?</a:t>
            </a:r>
          </a:p>
        </p:txBody>
      </p:sp>
      <p:pic>
        <p:nvPicPr>
          <p:cNvPr id="477" name="Image" descr="Image"/>
          <p:cNvPicPr>
            <a:picLocks noChangeAspect="1"/>
          </p:cNvPicPr>
          <p:nvPr/>
        </p:nvPicPr>
        <p:blipFill>
          <a:blip r:embed="rId3">
            <a:alphaModFix amt="57738"/>
            <a:extLst/>
          </a:blip>
          <a:stretch>
            <a:fillRect/>
          </a:stretch>
        </p:blipFill>
        <p:spPr>
          <a:xfrm>
            <a:off x="9689377" y="7973969"/>
            <a:ext cx="1576628" cy="1259380"/>
          </a:xfrm>
          <a:prstGeom prst="rect">
            <a:avLst/>
          </a:prstGeom>
          <a:ln w="12700">
            <a:miter lim="400000"/>
          </a:ln>
        </p:spPr>
      </p:pic>
      <p:pic>
        <p:nvPicPr>
          <p:cNvPr id="478" name="Image" descr="Image"/>
          <p:cNvPicPr>
            <a:picLocks noChangeAspect="1"/>
          </p:cNvPicPr>
          <p:nvPr/>
        </p:nvPicPr>
        <p:blipFill>
          <a:blip r:embed="rId4">
            <a:alphaModFix amt="57738"/>
            <a:extLst/>
          </a:blip>
          <a:stretch>
            <a:fillRect/>
          </a:stretch>
        </p:blipFill>
        <p:spPr>
          <a:xfrm>
            <a:off x="7624099" y="8286843"/>
            <a:ext cx="1907166" cy="633631"/>
          </a:xfrm>
          <a:prstGeom prst="rect">
            <a:avLst/>
          </a:prstGeom>
          <a:ln w="12700">
            <a:miter lim="400000"/>
          </a:ln>
        </p:spPr>
      </p:pic>
      <p:pic>
        <p:nvPicPr>
          <p:cNvPr id="479" name="Image" descr="Image"/>
          <p:cNvPicPr>
            <a:picLocks noChangeAspect="1"/>
          </p:cNvPicPr>
          <p:nvPr/>
        </p:nvPicPr>
        <p:blipFill>
          <a:blip r:embed="rId5">
            <a:alphaModFix amt="57738"/>
            <a:extLst/>
          </a:blip>
          <a:stretch>
            <a:fillRect/>
          </a:stretch>
        </p:blipFill>
        <p:spPr>
          <a:xfrm>
            <a:off x="11424118" y="8121743"/>
            <a:ext cx="1198503" cy="963831"/>
          </a:xfrm>
          <a:prstGeom prst="rect">
            <a:avLst/>
          </a:prstGeom>
          <a:ln w="12700">
            <a:miter lim="400000"/>
          </a:ln>
        </p:spPr>
      </p:pic>
      <p:sp>
        <p:nvSpPr>
          <p:cNvPr id="480" name="Rectangle"/>
          <p:cNvSpPr/>
          <p:nvPr/>
        </p:nvSpPr>
        <p:spPr>
          <a:xfrm>
            <a:off x="13562392" y="4766839"/>
            <a:ext cx="5285270" cy="1734252"/>
          </a:xfrm>
          <a:prstGeom prst="rect">
            <a:avLst/>
          </a:prstGeom>
          <a:solidFill>
            <a:srgbClr val="FFFFFF">
              <a:alpha val="47796"/>
            </a:srgbClr>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481" name="CGIF presentation by…"/>
          <p:cNvSpPr txBox="1"/>
          <p:nvPr/>
        </p:nvSpPr>
        <p:spPr>
          <a:xfrm>
            <a:off x="314578" y="6690260"/>
            <a:ext cx="7576273" cy="2780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lgn="l" defTabSz="587022">
              <a:defRPr sz="1700">
                <a:solidFill>
                  <a:srgbClr val="000000"/>
                </a:solidFill>
              </a:defRPr>
            </a:pPr>
            <a:r>
              <a:t>CGIF presentation by</a:t>
            </a:r>
          </a:p>
          <a:p>
            <a:pPr algn="l" defTabSz="587022">
              <a:defRPr b="1" sz="1700">
                <a:solidFill>
                  <a:srgbClr val="000000"/>
                </a:solidFill>
              </a:defRPr>
            </a:pPr>
            <a:r>
              <a:t>Carl Mathias Kobel, PhD student</a:t>
            </a:r>
          </a:p>
          <a:p>
            <a:pPr algn="l" defTabSz="587022">
              <a:defRPr b="1" sz="1700">
                <a:solidFill>
                  <a:srgbClr val="000000"/>
                </a:solidFill>
              </a:defRPr>
            </a:pPr>
          </a:p>
          <a:p>
            <a:pPr algn="l" defTabSz="587022">
              <a:defRPr sz="1700">
                <a:solidFill>
                  <a:srgbClr val="000000"/>
                </a:solidFill>
              </a:defRPr>
            </a:pPr>
            <a:r>
              <a:t>Please contact me at:</a:t>
            </a:r>
          </a:p>
          <a:p>
            <a:pPr algn="l" defTabSz="587022">
              <a:defRPr b="1" sz="1700">
                <a:solidFill>
                  <a:srgbClr val="000000"/>
                </a:solidFill>
              </a:defRPr>
            </a:pPr>
            <a:r>
              <a:t>carl.mathias.kobel@nmbu.no</a:t>
            </a:r>
          </a:p>
          <a:p>
            <a:pPr algn="l" defTabSz="587022">
              <a:defRPr b="1" sz="1700">
                <a:solidFill>
                  <a:srgbClr val="000000"/>
                </a:solidFill>
              </a:defRPr>
            </a:pPr>
          </a:p>
          <a:p>
            <a:pPr algn="l" defTabSz="587022">
              <a:defRPr sz="1700">
                <a:solidFill>
                  <a:srgbClr val="000000"/>
                </a:solidFill>
              </a:defRPr>
            </a:pPr>
            <a:r>
              <a:t>Or check out some of my other work at </a:t>
            </a:r>
          </a:p>
          <a:p>
            <a:pPr algn="l" defTabSz="587022">
              <a:defRPr b="1" sz="1700">
                <a:solidFill>
                  <a:srgbClr val="000000"/>
                </a:solidFill>
              </a:defRPr>
            </a:pPr>
            <a:r>
              <a:t>github.com/cmkobel</a:t>
            </a:r>
          </a:p>
        </p:txBody>
      </p:sp>
      <p:grpSp>
        <p:nvGrpSpPr>
          <p:cNvPr id="486" name="Group"/>
          <p:cNvGrpSpPr/>
          <p:nvPr/>
        </p:nvGrpSpPr>
        <p:grpSpPr>
          <a:xfrm>
            <a:off x="9165048" y="1711358"/>
            <a:ext cx="2625287" cy="3929623"/>
            <a:chOff x="0" y="-88900"/>
            <a:chExt cx="2625285" cy="3929622"/>
          </a:xfrm>
        </p:grpSpPr>
        <p:grpSp>
          <p:nvGrpSpPr>
            <p:cNvPr id="484" name="Image"/>
            <p:cNvGrpSpPr/>
            <p:nvPr/>
          </p:nvGrpSpPr>
          <p:grpSpPr>
            <a:xfrm>
              <a:off x="-1" y="-88900"/>
              <a:ext cx="2625287" cy="3491017"/>
              <a:chOff x="0" y="0"/>
              <a:chExt cx="2625285" cy="3491016"/>
            </a:xfrm>
          </p:grpSpPr>
          <p:pic>
            <p:nvPicPr>
              <p:cNvPr id="483" name="Image" descr="Image"/>
              <p:cNvPicPr>
                <a:picLocks noChangeAspect="1"/>
              </p:cNvPicPr>
              <p:nvPr/>
            </p:nvPicPr>
            <p:blipFill>
              <a:blip r:embed="rId6">
                <a:extLst/>
              </a:blip>
              <a:srcRect l="0" t="0" r="0" b="0"/>
              <a:stretch>
                <a:fillRect/>
              </a:stretch>
            </p:blipFill>
            <p:spPr>
              <a:xfrm>
                <a:off x="127000" y="88900"/>
                <a:ext cx="2371286" cy="3160817"/>
              </a:xfrm>
              <a:prstGeom prst="rect">
                <a:avLst/>
              </a:prstGeom>
              <a:ln>
                <a:noFill/>
              </a:ln>
              <a:effectLst/>
            </p:spPr>
          </p:pic>
          <p:pic>
            <p:nvPicPr>
              <p:cNvPr id="482" name="Image" descr="Image"/>
              <p:cNvPicPr>
                <a:picLocks noChangeAspect="0"/>
              </p:cNvPicPr>
              <p:nvPr/>
            </p:nvPicPr>
            <p:blipFill>
              <a:blip r:embed="rId7">
                <a:extLst/>
              </a:blip>
              <a:stretch>
                <a:fillRect/>
              </a:stretch>
            </p:blipFill>
            <p:spPr>
              <a:xfrm>
                <a:off x="0" y="0"/>
                <a:ext cx="2625286" cy="3491017"/>
              </a:xfrm>
              <a:prstGeom prst="rect">
                <a:avLst/>
              </a:prstGeom>
              <a:effectLst/>
            </p:spPr>
          </p:pic>
        </p:grpSp>
        <p:sp>
          <p:nvSpPr>
            <p:cNvPr id="485" name="Caption"/>
            <p:cNvSpPr/>
            <p:nvPr/>
          </p:nvSpPr>
          <p:spPr>
            <a:xfrm>
              <a:off x="0" y="3503716"/>
              <a:ext cx="2625286" cy="337007"/>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a:solidFill>
                    <a:srgbClr val="FFFFFF"/>
                  </a:solidFill>
                </a:defRPr>
              </a:lvl1pPr>
            </a:lstStyle>
            <a:p>
              <a:pPr/>
              <a:r>
                <a:t>Velma Tea Essi Aho</a:t>
              </a:r>
            </a:p>
          </p:txBody>
        </p:sp>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Image" descr="Image"/>
          <p:cNvPicPr>
            <a:picLocks noChangeAspect="1"/>
          </p:cNvPicPr>
          <p:nvPr/>
        </p:nvPicPr>
        <p:blipFill>
          <a:blip r:embed="rId3">
            <a:extLst/>
          </a:blip>
          <a:stretch>
            <a:fillRect/>
          </a:stretch>
        </p:blipFill>
        <p:spPr>
          <a:xfrm>
            <a:off x="3536950" y="2978150"/>
            <a:ext cx="5930900" cy="3797300"/>
          </a:xfrm>
          <a:prstGeom prst="rect">
            <a:avLst/>
          </a:prstGeom>
          <a:ln w="12700">
            <a:miter lim="400000"/>
          </a:ln>
        </p:spPr>
      </p:pic>
      <p:sp>
        <p:nvSpPr>
          <p:cNvPr id="192" name="The holobiont"/>
          <p:cNvSpPr txBox="1"/>
          <p:nvPr/>
        </p:nvSpPr>
        <p:spPr>
          <a:xfrm>
            <a:off x="5529656" y="853720"/>
            <a:ext cx="1945488" cy="8398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The holobiont</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96" name="Table 1"/>
          <p:cNvGraphicFramePr/>
          <p:nvPr/>
        </p:nvGraphicFramePr>
        <p:xfrm>
          <a:off x="4344759" y="1857214"/>
          <a:ext cx="7858752" cy="7240154"/>
        </p:xfrm>
        <a:graphic xmlns:a="http://schemas.openxmlformats.org/drawingml/2006/main">
          <a:graphicData uri="http://schemas.openxmlformats.org/drawingml/2006/table">
            <a:tbl>
              <a:tblPr firstCol="0" firstRow="0" lastCol="0" lastRow="0" bandCol="0" bandRow="1" rtl="0">
                <a:tableStyleId>{C7B018BB-80A7-4F77-B60F-C8B233D01FF8}</a:tableStyleId>
              </a:tblPr>
              <a:tblGrid>
                <a:gridCol w="460921"/>
                <a:gridCol w="2104427"/>
                <a:gridCol w="1920151"/>
                <a:gridCol w="1498444"/>
                <a:gridCol w="1849406"/>
              </a:tblGrid>
              <a:tr h="417066">
                <a:tc>
                  <a:txBody>
                    <a:bodyPr/>
                    <a:lstStyle/>
                    <a:p>
                      <a:pPr defTabSz="914400">
                        <a:tabLst>
                          <a:tab pos="4356100" algn="l"/>
                        </a:tabLst>
                        <a:defRPr sz="1200">
                          <a:solidFill>
                            <a:srgbClr val="FFFFFF"/>
                          </a:solidFill>
                          <a:latin typeface="Helvetica Neue Medium"/>
                          <a:ea typeface="Helvetica Neue Medium"/>
                          <a:cs typeface="Helvetica Neue Medium"/>
                          <a:sym typeface="Helvetica Neue Medium"/>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tabLst>
                          <a:tab pos="4356100" algn="l"/>
                        </a:tabLst>
                        <a:defRPr sz="1200">
                          <a:solidFill>
                            <a:srgbClr val="FFFFFF"/>
                          </a:solidFill>
                          <a:latin typeface="Helvetica Neue Medium"/>
                          <a:ea typeface="Helvetica Neue Medium"/>
                          <a:cs typeface="Helvetica Neue Medium"/>
                          <a:sym typeface="Helvetica Neue Medium"/>
                        </a:defRPr>
                      </a:pPr>
                    </a:p>
                  </a:txBody>
                  <a:tcPr marL="50800" marR="50800" marT="50800" marB="50800" anchor="ctr" anchorCtr="0" horzOverflow="overflow">
                    <a:lnL w="0">
                      <a:miter lim="400000"/>
                    </a:lnL>
                    <a:lnR w="12700">
                      <a:solidFill>
                        <a:srgbClr val="FFFFFF"/>
                      </a:solidFill>
                      <a:miter lim="400000"/>
                    </a:lnR>
                    <a:lnT w="0">
                      <a:miter lim="400000"/>
                    </a:lnT>
                    <a:lnB w="0">
                      <a:miter lim="400000"/>
                    </a:lnB>
                  </a:tcPr>
                </a:tc>
                <a:tc gridSpan="3">
                  <a:txBody>
                    <a:bodyPr/>
                    <a:lstStyle/>
                    <a:p>
                      <a:pPr defTabSz="914400">
                        <a:tabLst>
                          <a:tab pos="4356100" algn="l"/>
                        </a:tabLst>
                        <a:defRPr sz="1800"/>
                      </a:pPr>
                      <a:r>
                        <a:rPr sz="1600">
                          <a:solidFill>
                            <a:srgbClr val="804162"/>
                          </a:solidFill>
                          <a:latin typeface="Helvetica Neue Medium"/>
                          <a:ea typeface="Helvetica Neue Medium"/>
                          <a:cs typeface="Helvetica Neue Medium"/>
                          <a:sym typeface="Helvetica Neue Medium"/>
                        </a:rPr>
                        <a:t>←←← Microbiome/Host Sample Source →→→</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FFFF"/>
                    </a:solidFill>
                  </a:tcPr>
                </a:tc>
                <a:tc hMerge="1">
                  <a:tcPr/>
                </a:tc>
                <a:tc hMerge="1">
                  <a:tcPr/>
                </a:tc>
              </a:tr>
              <a:tr h="1000987">
                <a:tc>
                  <a:txBody>
                    <a:bodyPr/>
                    <a:lstStyle/>
                    <a:p>
                      <a:pPr defTabSz="914400">
                        <a:tabLst>
                          <a:tab pos="4356100" algn="l"/>
                        </a:tabLst>
                        <a:defRPr sz="1200">
                          <a:solidFill>
                            <a:srgbClr val="FFFFFF"/>
                          </a:solidFill>
                          <a:latin typeface="Helvetica Neue Medium"/>
                          <a:ea typeface="Helvetica Neue Medium"/>
                          <a:cs typeface="Helvetica Neue Medium"/>
                          <a:sym typeface="Helvetica Neue Medium"/>
                        </a:defRPr>
                      </a:pPr>
                    </a:p>
                  </a:txBody>
                  <a:tcPr marL="50800" marR="50800" marT="50800" marB="50800" anchor="ctr" anchorCtr="0" horzOverflow="overflow">
                    <a:lnL w="0">
                      <a:miter lim="400000"/>
                    </a:lnL>
                    <a:lnR w="0">
                      <a:miter lim="400000"/>
                    </a:lnR>
                    <a:lnT w="0">
                      <a:miter lim="400000"/>
                    </a:lnT>
                    <a:lnB w="12700">
                      <a:solidFill>
                        <a:srgbClr val="FFFFFF"/>
                      </a:solidFill>
                      <a:miter lim="400000"/>
                    </a:lnB>
                    <a:noFill/>
                  </a:tcPr>
                </a:tc>
                <a:tc>
                  <a:txBody>
                    <a:bodyPr/>
                    <a:lstStyle/>
                    <a:p>
                      <a:pPr defTabSz="914400">
                        <a:tabLst>
                          <a:tab pos="4356100" algn="l"/>
                        </a:tabLst>
                        <a:defRPr sz="1200">
                          <a:solidFill>
                            <a:srgbClr val="FFFFFF"/>
                          </a:solidFill>
                          <a:latin typeface="Helvetica Neue Medium"/>
                          <a:ea typeface="Helvetica Neue Medium"/>
                          <a:cs typeface="Helvetica Neue Medium"/>
                          <a:sym typeface="Helvetica Neue Medium"/>
                        </a:defRPr>
                      </a:pPr>
                    </a:p>
                  </a:txBody>
                  <a:tcPr marL="50800" marR="50800" marT="50800" marB="50800" anchor="ctr" anchorCtr="0" horzOverflow="overflow">
                    <a:lnL w="0">
                      <a:miter lim="400000"/>
                    </a:lnL>
                    <a:lnR w="12700">
                      <a:solidFill>
                        <a:srgbClr val="FFFFFF"/>
                      </a:solidFill>
                      <a:miter lim="400000"/>
                    </a:lnR>
                    <a:lnT w="0">
                      <a:miter lim="400000"/>
                    </a:lnT>
                    <a:lnB w="12700">
                      <a:solidFill>
                        <a:srgbClr val="FFFFFF"/>
                      </a:solidFill>
                      <a:miter lim="400000"/>
                    </a:lnB>
                    <a:noFill/>
                  </a:tcPr>
                </a:tc>
                <a:tc>
                  <a:txBody>
                    <a:bodyPr/>
                    <a:lstStyle/>
                    <a:p>
                      <a:pPr defTabSz="914400">
                        <a:tabLst>
                          <a:tab pos="4356100" algn="l"/>
                        </a:tabLst>
                        <a:defRPr sz="1800"/>
                      </a:pPr>
                      <a:r>
                        <a:rPr sz="1400">
                          <a:solidFill>
                            <a:srgbClr val="131313"/>
                          </a:solidFill>
                          <a:latin typeface="Helvetica Neue Medium"/>
                          <a:ea typeface="Helvetica Neue Medium"/>
                          <a:cs typeface="Helvetica Neue Medium"/>
                          <a:sym typeface="Helvetica Neue Medium"/>
                        </a:rPr>
                        <a:t>Digesta fluid from rumen
(microbial soup)</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38100">
                      <a:solidFill>
                        <a:srgbClr val="FFFFFF"/>
                      </a:solidFill>
                      <a:miter lim="400000"/>
                    </a:lnB>
                    <a:solidFill>
                      <a:srgbClr val="C2DC97"/>
                    </a:solidFill>
                  </a:tcPr>
                </a:tc>
                <a:tc>
                  <a:txBody>
                    <a:bodyPr/>
                    <a:lstStyle/>
                    <a:p>
                      <a:pPr defTabSz="914400">
                        <a:tabLst>
                          <a:tab pos="4356100" algn="l"/>
                        </a:tabLst>
                        <a:defRPr sz="1800"/>
                      </a:pPr>
                      <a:r>
                        <a:rPr sz="1400">
                          <a:solidFill>
                            <a:srgbClr val="131313"/>
                          </a:solidFill>
                          <a:latin typeface="Helvetica Neue Medium"/>
                          <a:ea typeface="Helvetica Neue Medium"/>
                          <a:cs typeface="Helvetica Neue Medium"/>
                          <a:sym typeface="Helvetica Neue Medium"/>
                        </a:rPr>
                        <a:t>Epithelium of rumen wall
(host)</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38100">
                      <a:solidFill>
                        <a:srgbClr val="FFFFFF"/>
                      </a:solidFill>
                      <a:miter lim="400000"/>
                    </a:lnB>
                    <a:solidFill>
                      <a:srgbClr val="DCA1C0"/>
                    </a:solidFill>
                  </a:tcPr>
                </a:tc>
                <a:tc>
                  <a:txBody>
                    <a:bodyPr/>
                    <a:lstStyle/>
                    <a:p>
                      <a:pPr defTabSz="914400">
                        <a:tabLst>
                          <a:tab pos="4356100" algn="l"/>
                        </a:tabLst>
                        <a:defRPr sz="1800"/>
                      </a:pPr>
                      <a:r>
                        <a:rPr sz="1400">
                          <a:solidFill>
                            <a:srgbClr val="131313"/>
                          </a:solidFill>
                          <a:latin typeface="Helvetica Neue Medium"/>
                          <a:ea typeface="Helvetica Neue Medium"/>
                          <a:cs typeface="Helvetica Neue Medium"/>
                          <a:sym typeface="Helvetica Neue Medium"/>
                        </a:rPr>
                        <a:t>Liver
(host)</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38100">
                      <a:solidFill>
                        <a:srgbClr val="FFFFFF"/>
                      </a:solidFill>
                      <a:miter lim="400000"/>
                    </a:lnB>
                    <a:solidFill>
                      <a:srgbClr val="E9C5B6"/>
                    </a:solidFill>
                  </a:tcPr>
                </a:tc>
              </a:tr>
              <a:tr h="1221940">
                <a:tc rowSpan="6">
                  <a:txBody>
                    <a:bodyPr/>
                    <a:lstStyle/>
                    <a:p>
                      <a:pPr defTabSz="914400">
                        <a:tabLst>
                          <a:tab pos="4356100" algn="l"/>
                        </a:tabLst>
                        <a:defRPr sz="1200">
                          <a:solidFill>
                            <a:srgbClr val="212121"/>
                          </a:solidFill>
                          <a:latin typeface="Helvetica Neue Medium"/>
                          <a:ea typeface="Helvetica Neue Medium"/>
                          <a:cs typeface="Helvetica Neue Medium"/>
                          <a:sym typeface="Helvetica Neue Medium"/>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tabLst>
                          <a:tab pos="4356100" algn="l"/>
                        </a:tabLst>
                        <a:defRPr sz="1400">
                          <a:solidFill>
                            <a:srgbClr val="005493"/>
                          </a:solidFill>
                          <a:latin typeface="Helvetica Neue Medium"/>
                          <a:ea typeface="Helvetica Neue Medium"/>
                          <a:cs typeface="Helvetica Neue Medium"/>
                          <a:sym typeface="Helvetica Neue Medium"/>
                        </a:defRPr>
                      </a:pPr>
                      <a:r>
                        <a:t>DNA</a:t>
                      </a:r>
                    </a:p>
                    <a:p>
                      <a:pPr defTabSz="914400">
                        <a:tabLst>
                          <a:tab pos="4356100" algn="l"/>
                        </a:tabLst>
                        <a:defRPr i="1" sz="1400">
                          <a:solidFill>
                            <a:srgbClr val="005493"/>
                          </a:solidFill>
                        </a:defRPr>
                      </a:pPr>
                      <a:r>
                        <a:t>Genomics</a:t>
                      </a:r>
                    </a:p>
                  </a:txBody>
                  <a:tcPr marL="50800" marR="50800" marT="50800" marB="50800" anchor="ctr" anchorCtr="0" horzOverflow="overflow">
                    <a:lnL w="12700">
                      <a:solidFill>
                        <a:srgbClr val="FFFFFF"/>
                      </a:solidFill>
                      <a:miter lim="400000"/>
                    </a:lnL>
                    <a:lnR w="38100">
                      <a:solidFill>
                        <a:srgbClr val="FFFFFF"/>
                      </a:solidFill>
                      <a:miter lim="400000"/>
                    </a:lnR>
                    <a:lnT w="12700">
                      <a:solidFill>
                        <a:srgbClr val="FFFFFF"/>
                      </a:solidFill>
                      <a:miter lim="400000"/>
                    </a:lnT>
                    <a:lnB w="12700">
                      <a:solidFill>
                        <a:srgbClr val="FFFFFF"/>
                      </a:solidFill>
                      <a:miter lim="400000"/>
                    </a:lnB>
                    <a:solidFill>
                      <a:srgbClr val="B1E0F4"/>
                    </a:solidFill>
                  </a:tcPr>
                </a:tc>
                <a:tc>
                  <a:txBody>
                    <a:bodyPr/>
                    <a:lstStyle/>
                    <a:p>
                      <a:pPr defTabSz="914400">
                        <a:defRPr sz="1400"/>
                      </a:pPr>
                      <a:r>
                        <a:t>illumina for depth</a:t>
                      </a:r>
                    </a:p>
                    <a:p>
                      <a:pPr defTabSz="914400">
                        <a:defRPr sz="1200">
                          <a:solidFill>
                            <a:srgbClr val="5E5E5E"/>
                          </a:solidFill>
                        </a:defRPr>
                      </a:pPr>
                      <a:r>
                        <a:t>(0.5E9 reads)</a:t>
                      </a:r>
                    </a:p>
                    <a:p>
                      <a:pPr defTabSz="914400">
                        <a:defRPr sz="1400"/>
                      </a:pPr>
                      <a:r>
                        <a:t>Nanopore for length </a:t>
                      </a:r>
                    </a:p>
                    <a:p>
                      <a:pPr defTabSz="914400">
                        <a:defRPr sz="1200">
                          <a:solidFill>
                            <a:srgbClr val="5E5E5E"/>
                          </a:solidFill>
                        </a:defRPr>
                      </a:pPr>
                      <a:r>
                        <a:t>(480 Gbp ONT-R10)</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EBEBEB"/>
                    </a:solidFill>
                  </a:tcPr>
                </a:tc>
                <a:tc gridSpan="2">
                  <a:txBody>
                    <a:bodyPr/>
                    <a:lstStyle/>
                    <a:p>
                      <a:pPr defTabSz="914400">
                        <a:defRPr sz="1400"/>
                      </a:pP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EBEBEB"/>
                    </a:solidFill>
                  </a:tcPr>
                </a:tc>
                <a:tc hMerge="1">
                  <a:tcPr/>
                </a:tc>
              </a:tr>
              <a:tr h="729674">
                <a:tc vMerge="1">
                  <a:tcPr/>
                </a:tc>
                <a:tc>
                  <a:txBody>
                    <a:bodyPr/>
                    <a:lstStyle/>
                    <a:p>
                      <a:pPr defTabSz="914400">
                        <a:tabLst>
                          <a:tab pos="4356100" algn="l"/>
                        </a:tabLst>
                        <a:defRPr sz="1800"/>
                      </a:pPr>
                      <a:r>
                        <a:rPr sz="1400">
                          <a:solidFill>
                            <a:srgbClr val="005493"/>
                          </a:solidFill>
                          <a:latin typeface="Helvetica Neue Medium"/>
                          <a:ea typeface="Helvetica Neue Medium"/>
                          <a:cs typeface="Helvetica Neue Medium"/>
                          <a:sym typeface="Helvetica Neue Medium"/>
                        </a:rPr>
                        <a:t>rRNA (16S)</a:t>
                      </a:r>
                    </a:p>
                  </a:txBody>
                  <a:tcPr marL="50800" marR="50800" marT="50800" marB="50800" anchor="ctr" anchorCtr="0" horzOverflow="overflow">
                    <a:lnL w="12700">
                      <a:solidFill>
                        <a:srgbClr val="FFFFFF"/>
                      </a:solidFill>
                      <a:miter lim="400000"/>
                    </a:lnL>
                    <a:lnR w="38100">
                      <a:solidFill>
                        <a:srgbClr val="FFFFFF"/>
                      </a:solidFill>
                      <a:miter lim="400000"/>
                    </a:lnR>
                    <a:lnT w="12700">
                      <a:solidFill>
                        <a:srgbClr val="FFFFFF"/>
                      </a:solidFill>
                      <a:miter lim="400000"/>
                    </a:lnT>
                    <a:lnB w="12700">
                      <a:solidFill>
                        <a:srgbClr val="FFFFFF"/>
                      </a:solidFill>
                      <a:miter lim="400000"/>
                    </a:lnB>
                    <a:solidFill>
                      <a:srgbClr val="B1E0F4"/>
                    </a:solidFill>
                  </a:tcPr>
                </a:tc>
                <a:tc>
                  <a:txBody>
                    <a:bodyPr/>
                    <a:lstStyle/>
                    <a:p>
                      <a:pPr defTabSz="914400">
                        <a:defRPr sz="1800"/>
                      </a:pPr>
                      <a:r>
                        <a:rPr sz="1400"/>
                        <a:t>16S for diversity</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E1E0DA"/>
                    </a:solidFill>
                  </a:tcPr>
                </a:tc>
                <a:tc>
                  <a:txBody>
                    <a:bodyPr/>
                    <a:lstStyle/>
                    <a:p>
                      <a:pPr defTabSz="914400">
                        <a:defRPr sz="1400"/>
                      </a:pP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E1E0DA"/>
                    </a:solidFill>
                  </a:tcPr>
                </a:tc>
                <a:tc>
                  <a:txBody>
                    <a:bodyPr/>
                    <a:lstStyle/>
                    <a:p>
                      <a:pPr defTabSz="914400">
                        <a:defRPr sz="8000"/>
                      </a:pP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E1E0DA"/>
                    </a:solidFill>
                  </a:tcPr>
                </a:tc>
              </a:tr>
              <a:tr h="860190">
                <a:tc vMerge="1">
                  <a:tcPr/>
                </a:tc>
                <a:tc>
                  <a:txBody>
                    <a:bodyPr/>
                    <a:lstStyle/>
                    <a:p>
                      <a:pPr defTabSz="914400">
                        <a:tabLst>
                          <a:tab pos="4356100" algn="l"/>
                        </a:tabLst>
                        <a:defRPr sz="1400">
                          <a:solidFill>
                            <a:srgbClr val="005493"/>
                          </a:solidFill>
                          <a:latin typeface="Helvetica Neue Medium"/>
                          <a:ea typeface="Helvetica Neue Medium"/>
                          <a:cs typeface="Helvetica Neue Medium"/>
                          <a:sym typeface="Helvetica Neue Medium"/>
                        </a:defRPr>
                      </a:pPr>
                      <a:r>
                        <a:t>RNA</a:t>
                      </a:r>
                    </a:p>
                    <a:p>
                      <a:pPr defTabSz="914400">
                        <a:tabLst>
                          <a:tab pos="4356100" algn="l"/>
                        </a:tabLst>
                        <a:defRPr i="1" sz="1400">
                          <a:solidFill>
                            <a:srgbClr val="005493"/>
                          </a:solidFill>
                        </a:defRPr>
                      </a:pPr>
                      <a:r>
                        <a:t>Transcriptomics</a:t>
                      </a:r>
                    </a:p>
                  </a:txBody>
                  <a:tcPr marL="50800" marR="50800" marT="50800" marB="50800" anchor="ctr" anchorCtr="0" horzOverflow="overflow">
                    <a:lnL w="12700">
                      <a:solidFill>
                        <a:srgbClr val="FFFFFF"/>
                      </a:solidFill>
                      <a:miter lim="400000"/>
                    </a:lnL>
                    <a:lnR w="38100">
                      <a:solidFill>
                        <a:srgbClr val="FFFFFF"/>
                      </a:solidFill>
                      <a:miter lim="400000"/>
                    </a:lnR>
                    <a:lnT w="12700">
                      <a:solidFill>
                        <a:srgbClr val="FFFFFF"/>
                      </a:solidFill>
                      <a:miter lim="400000"/>
                    </a:lnT>
                    <a:lnB w="12700">
                      <a:solidFill>
                        <a:srgbClr val="FFFFFF"/>
                      </a:solidFill>
                      <a:miter lim="400000"/>
                    </a:lnB>
                    <a:solidFill>
                      <a:srgbClr val="B1E0F4"/>
                    </a:solidFill>
                  </a:tcPr>
                </a:tc>
                <a:tc>
                  <a:txBody>
                    <a:bodyPr/>
                    <a:lstStyle/>
                    <a:p>
                      <a:pPr defTabSz="914400">
                        <a:defRPr sz="1400"/>
                      </a:pPr>
                      <a:r>
                        <a:t>illumina</a:t>
                      </a:r>
                    </a:p>
                    <a:p>
                      <a:pPr defTabSz="914400">
                        <a:defRPr sz="1200">
                          <a:solidFill>
                            <a:srgbClr val="5E5E5E"/>
                          </a:solidFill>
                        </a:defRPr>
                      </a:pPr>
                      <a:r>
                        <a:t>(1.2E9 reads) </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EBEBEB"/>
                    </a:solidFill>
                  </a:tcPr>
                </a:tc>
                <a:tc>
                  <a:txBody>
                    <a:bodyPr/>
                    <a:lstStyle/>
                    <a:p>
                      <a:pPr defTabSz="914400">
                        <a:defRPr sz="1400"/>
                      </a:pPr>
                      <a:r>
                        <a:t>illumina</a:t>
                      </a:r>
                    </a:p>
                    <a:p>
                      <a:pPr defTabSz="914400">
                        <a:defRPr sz="1200">
                          <a:solidFill>
                            <a:srgbClr val="5E5E5E"/>
                          </a:solidFill>
                        </a:defRPr>
                      </a:pPr>
                      <a:r>
                        <a:t>(1.2E9 reads) </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EBEBEB"/>
                    </a:solidFill>
                  </a:tcPr>
                </a:tc>
                <a:tc>
                  <a:txBody>
                    <a:bodyPr/>
                    <a:lstStyle/>
                    <a:p>
                      <a:pPr defTabSz="914400">
                        <a:defRPr sz="1400"/>
                      </a:pPr>
                      <a:r>
                        <a:t>illumina</a:t>
                      </a:r>
                    </a:p>
                    <a:p>
                      <a:pPr defTabSz="914400">
                        <a:defRPr sz="1200">
                          <a:solidFill>
                            <a:srgbClr val="5E5E5E"/>
                          </a:solidFill>
                        </a:defRPr>
                      </a:pPr>
                      <a:r>
                        <a:t>(1.2E9 reads) </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EBEBEB"/>
                    </a:solidFill>
                  </a:tcPr>
                </a:tc>
              </a:tr>
              <a:tr h="729674">
                <a:tc vMerge="1">
                  <a:tcPr/>
                </a:tc>
                <a:tc>
                  <a:txBody>
                    <a:bodyPr/>
                    <a:lstStyle/>
                    <a:p>
                      <a:pPr defTabSz="914400">
                        <a:tabLst>
                          <a:tab pos="4356100" algn="l"/>
                        </a:tabLst>
                        <a:defRPr sz="1400">
                          <a:solidFill>
                            <a:srgbClr val="005493"/>
                          </a:solidFill>
                          <a:latin typeface="Helvetica Neue Medium"/>
                          <a:ea typeface="Helvetica Neue Medium"/>
                          <a:cs typeface="Helvetica Neue Medium"/>
                          <a:sym typeface="Helvetica Neue Medium"/>
                        </a:defRPr>
                      </a:pPr>
                      <a:r>
                        <a:t>Protein</a:t>
                      </a:r>
                    </a:p>
                    <a:p>
                      <a:pPr defTabSz="914400">
                        <a:tabLst>
                          <a:tab pos="4356100" algn="l"/>
                        </a:tabLst>
                        <a:defRPr i="1" sz="1400">
                          <a:solidFill>
                            <a:srgbClr val="005493"/>
                          </a:solidFill>
                        </a:defRPr>
                      </a:pPr>
                      <a:r>
                        <a:t>Proteomics</a:t>
                      </a:r>
                    </a:p>
                  </a:txBody>
                  <a:tcPr marL="50800" marR="50800" marT="50800" marB="50800" anchor="ctr" anchorCtr="0" horzOverflow="overflow">
                    <a:lnL w="12700">
                      <a:solidFill>
                        <a:srgbClr val="FFFFFF"/>
                      </a:solidFill>
                      <a:miter lim="400000"/>
                    </a:lnL>
                    <a:lnR w="38100">
                      <a:solidFill>
                        <a:srgbClr val="FFFFFF"/>
                      </a:solidFill>
                      <a:miter lim="400000"/>
                    </a:lnR>
                    <a:lnT w="12700">
                      <a:solidFill>
                        <a:srgbClr val="FFFFFF"/>
                      </a:solidFill>
                      <a:miter lim="400000"/>
                    </a:lnT>
                    <a:lnB w="12700">
                      <a:solidFill>
                        <a:srgbClr val="FFFFFF"/>
                      </a:solidFill>
                      <a:miter lim="400000"/>
                    </a:lnB>
                    <a:solidFill>
                      <a:srgbClr val="B1E0F4"/>
                    </a:solidFill>
                  </a:tcPr>
                </a:tc>
                <a:tc>
                  <a:txBody>
                    <a:bodyPr/>
                    <a:lstStyle/>
                    <a:p>
                      <a:pPr defTabSz="914400">
                        <a:defRPr sz="1400"/>
                      </a:pPr>
                      <a:r>
                        <a:t>LC-MS/MS</a:t>
                      </a:r>
                    </a:p>
                    <a:p>
                      <a:pPr defTabSz="914400">
                        <a:defRPr sz="1200">
                          <a:solidFill>
                            <a:srgbClr val="5E5E5E"/>
                          </a:solidFill>
                        </a:defRPr>
                      </a:pPr>
                      <a:r>
                        <a:t>(targets from corresponding MAGs)</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E1E0DA"/>
                    </a:solidFill>
                  </a:tcPr>
                </a:tc>
                <a:tc>
                  <a:txBody>
                    <a:bodyPr/>
                    <a:lstStyle/>
                    <a:p>
                      <a:pPr defTabSz="914400">
                        <a:defRPr sz="1400"/>
                      </a:pPr>
                      <a:r>
                        <a:t>LC-MS/MS</a:t>
                      </a:r>
                    </a:p>
                    <a:p>
                      <a:pPr defTabSz="914400">
                        <a:defRPr sz="1200">
                          <a:solidFill>
                            <a:srgbClr val="5E5E5E"/>
                          </a:solidFill>
                        </a:defRPr>
                      </a:pPr>
                      <a:r>
                        <a:t>(targets from host genome)</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E1E0DA"/>
                    </a:solidFill>
                  </a:tcPr>
                </a:tc>
                <a:tc>
                  <a:txBody>
                    <a:bodyPr/>
                    <a:lstStyle/>
                    <a:p>
                      <a:pPr defTabSz="914400">
                        <a:defRPr sz="1400"/>
                      </a:pPr>
                      <a:r>
                        <a:t>LC-MS/MS</a:t>
                      </a:r>
                    </a:p>
                    <a:p>
                      <a:pPr defTabSz="914400">
                        <a:defRPr sz="1200">
                          <a:solidFill>
                            <a:srgbClr val="5E5E5E"/>
                          </a:solidFill>
                        </a:defRPr>
                      </a:pPr>
                      <a:r>
                        <a:t>(targets from host genome)</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E1E0DA"/>
                    </a:solidFill>
                  </a:tcPr>
                </a:tc>
              </a:tr>
              <a:tr h="729674">
                <a:tc vMerge="1">
                  <a:tcPr/>
                </a:tc>
                <a:tc>
                  <a:txBody>
                    <a:bodyPr/>
                    <a:lstStyle/>
                    <a:p>
                      <a:pPr defTabSz="914400">
                        <a:tabLst>
                          <a:tab pos="4356100" algn="l"/>
                        </a:tabLst>
                        <a:defRPr sz="1400">
                          <a:solidFill>
                            <a:srgbClr val="005493"/>
                          </a:solidFill>
                          <a:latin typeface="Helvetica Neue Medium"/>
                          <a:ea typeface="Helvetica Neue Medium"/>
                          <a:cs typeface="Helvetica Neue Medium"/>
                          <a:sym typeface="Helvetica Neue Medium"/>
                        </a:defRPr>
                      </a:pPr>
                      <a:r>
                        <a:t>Volatile Fatty Acid (VFA)</a:t>
                      </a:r>
                    </a:p>
                    <a:p>
                      <a:pPr defTabSz="914400">
                        <a:tabLst>
                          <a:tab pos="4356100" algn="l"/>
                        </a:tabLst>
                        <a:defRPr i="1" sz="1400">
                          <a:solidFill>
                            <a:srgbClr val="005493"/>
                          </a:solidFill>
                        </a:defRPr>
                      </a:pPr>
                      <a:r>
                        <a:t>Metabolomics</a:t>
                      </a:r>
                    </a:p>
                  </a:txBody>
                  <a:tcPr marL="50800" marR="50800" marT="50800" marB="50800" anchor="ctr" anchorCtr="0" horzOverflow="overflow">
                    <a:lnL w="12700">
                      <a:solidFill>
                        <a:srgbClr val="FFFFFF"/>
                      </a:solidFill>
                      <a:miter lim="400000"/>
                    </a:lnL>
                    <a:lnR w="38100">
                      <a:solidFill>
                        <a:srgbClr val="FFFFFF"/>
                      </a:solidFill>
                      <a:miter lim="400000"/>
                    </a:lnR>
                    <a:lnT w="12700">
                      <a:solidFill>
                        <a:srgbClr val="FFFFFF"/>
                      </a:solidFill>
                      <a:miter lim="400000"/>
                    </a:lnT>
                    <a:lnB w="12700">
                      <a:solidFill>
                        <a:srgbClr val="FFFFFF"/>
                      </a:solidFill>
                      <a:miter lim="400000"/>
                    </a:lnB>
                    <a:solidFill>
                      <a:srgbClr val="B1E0F4"/>
                    </a:solidFill>
                  </a:tcPr>
                </a:tc>
                <a:tc>
                  <a:txBody>
                    <a:bodyPr/>
                    <a:lstStyle/>
                    <a:p>
                      <a:pPr defTabSz="914400">
                        <a:defRPr sz="1400"/>
                      </a:pPr>
                      <a:r>
                        <a:t>Targeted VFA analysis</a:t>
                      </a:r>
                    </a:p>
                    <a:p>
                      <a:pPr defTabSz="914400">
                        <a:defRPr sz="1200">
                          <a:solidFill>
                            <a:srgbClr val="5E5E5E"/>
                          </a:solidFill>
                        </a:defRPr>
                      </a:pPr>
                      <a:r>
                        <a:t>(6 VFA targets)</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EBEBEB"/>
                    </a:solidFill>
                  </a:tcPr>
                </a:tc>
                <a:tc>
                  <a:txBody>
                    <a:bodyPr/>
                    <a:lstStyle/>
                    <a:p>
                      <a:pPr defTabSz="914400">
                        <a:defRPr sz="1400"/>
                      </a:pP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EBEBEB"/>
                    </a:solidFill>
                  </a:tcPr>
                </a:tc>
                <a:tc>
                  <a:txBody>
                    <a:bodyPr/>
                    <a:lstStyle/>
                    <a:p>
                      <a:pPr defTabSz="914400">
                        <a:defRPr sz="1400"/>
                      </a:pP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EBEBEB"/>
                    </a:solidFill>
                  </a:tcPr>
                </a:tc>
              </a:tr>
              <a:tr h="834395">
                <a:tc vMerge="1">
                  <a:tcPr/>
                </a:tc>
                <a:tc>
                  <a:txBody>
                    <a:bodyPr/>
                    <a:lstStyle/>
                    <a:p>
                      <a:pPr defTabSz="914400">
                        <a:tabLst>
                          <a:tab pos="4356100" algn="l"/>
                        </a:tabLst>
                        <a:defRPr sz="1400">
                          <a:solidFill>
                            <a:srgbClr val="005493"/>
                          </a:solidFill>
                          <a:latin typeface="Helvetica Neue Medium"/>
                          <a:ea typeface="Helvetica Neue Medium"/>
                          <a:cs typeface="Helvetica Neue Medium"/>
                          <a:sym typeface="Helvetica Neue Medium"/>
                        </a:defRPr>
                      </a:pPr>
                      <a:r>
                        <a:t>Untargeted Non-Protein </a:t>
                      </a:r>
                    </a:p>
                    <a:p>
                      <a:pPr defTabSz="914400">
                        <a:tabLst>
                          <a:tab pos="4356100" algn="l"/>
                        </a:tabLst>
                        <a:defRPr i="1" sz="1400">
                          <a:solidFill>
                            <a:srgbClr val="005493"/>
                          </a:solidFill>
                        </a:defRPr>
                      </a:pPr>
                      <a:r>
                        <a:t>Metabolomics</a:t>
                      </a:r>
                    </a:p>
                  </a:txBody>
                  <a:tcPr marL="50800" marR="50800" marT="50800" marB="50800" anchor="ctr" anchorCtr="0" horzOverflow="overflow">
                    <a:lnL w="12700">
                      <a:solidFill>
                        <a:srgbClr val="FFFFFF"/>
                      </a:solidFill>
                      <a:miter lim="400000"/>
                    </a:lnL>
                    <a:lnR w="38100">
                      <a:solidFill>
                        <a:srgbClr val="FFFFFF"/>
                      </a:solidFill>
                      <a:miter lim="400000"/>
                    </a:lnR>
                    <a:lnT w="12700">
                      <a:solidFill>
                        <a:srgbClr val="FFFFFF"/>
                      </a:solidFill>
                      <a:miter lim="400000"/>
                    </a:lnT>
                    <a:lnB w="12700">
                      <a:solidFill>
                        <a:srgbClr val="FFFFFF"/>
                      </a:solidFill>
                      <a:miter lim="400000"/>
                    </a:lnB>
                    <a:solidFill>
                      <a:srgbClr val="B1E0F4"/>
                    </a:solidFill>
                  </a:tcPr>
                </a:tc>
                <a:tc>
                  <a:txBody>
                    <a:bodyPr/>
                    <a:lstStyle/>
                    <a:p>
                      <a:pPr defTabSz="914400">
                        <a:defRPr sz="1400"/>
                      </a:pPr>
                      <a:r>
                        <a:t>LC-MS/MS</a:t>
                      </a:r>
                    </a:p>
                    <a:p>
                      <a:pPr defTabSz="914400">
                        <a:defRPr sz="1200">
                          <a:solidFill>
                            <a:srgbClr val="5E5E5E"/>
                          </a:solidFill>
                        </a:defRPr>
                      </a:pPr>
                      <a:r>
                        <a:t>(62 targets)</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E1E0DA"/>
                    </a:solidFill>
                  </a:tcPr>
                </a:tc>
                <a:tc>
                  <a:txBody>
                    <a:bodyPr/>
                    <a:lstStyle/>
                    <a:p>
                      <a:pPr defTabSz="914400">
                        <a:defRPr sz="1400"/>
                      </a:pPr>
                      <a:r>
                        <a:t>LC-MS/MS</a:t>
                      </a:r>
                    </a:p>
                    <a:p>
                      <a:pPr defTabSz="914400">
                        <a:defRPr sz="1200">
                          <a:solidFill>
                            <a:srgbClr val="5E5E5E"/>
                          </a:solidFill>
                        </a:defRPr>
                      </a:pPr>
                      <a:r>
                        <a:t>(62 targets)</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E1E0DA"/>
                    </a:solidFill>
                  </a:tcPr>
                </a:tc>
                <a:tc>
                  <a:txBody>
                    <a:bodyPr/>
                    <a:lstStyle/>
                    <a:p>
                      <a:pPr defTabSz="914400">
                        <a:defRPr sz="1400"/>
                      </a:pPr>
                      <a:r>
                        <a:t>LC-MS/MS</a:t>
                      </a:r>
                    </a:p>
                    <a:p>
                      <a:pPr defTabSz="914400">
                        <a:defRPr sz="1200">
                          <a:solidFill>
                            <a:srgbClr val="5E5E5E"/>
                          </a:solidFill>
                        </a:defRPr>
                      </a:pPr>
                      <a:r>
                        <a:t>(62 targets)</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E1E0DA"/>
                    </a:solidFill>
                  </a:tcPr>
                </a:tc>
              </a:tr>
              <a:tr h="691149">
                <a:tc>
                  <a:txBody>
                    <a:bodyPr/>
                    <a:lstStyle/>
                    <a:p>
                      <a:pPr defTabSz="914400">
                        <a:tabLst>
                          <a:tab pos="4356100" algn="l"/>
                        </a:tabLst>
                        <a:defRPr sz="1200">
                          <a:solidFill>
                            <a:srgbClr val="212121"/>
                          </a:solidFill>
                          <a:latin typeface="Helvetica Neue Medium"/>
                          <a:ea typeface="Helvetica Neue Medium"/>
                          <a:cs typeface="Helvetica Neue Medium"/>
                          <a:sym typeface="Helvetica Neue Medium"/>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tabLst>
                          <a:tab pos="4356100" algn="l"/>
                        </a:tabLst>
                        <a:defRPr sz="1800"/>
                      </a:pPr>
                      <a:r>
                        <a:rPr sz="1400">
                          <a:solidFill>
                            <a:srgbClr val="005493"/>
                          </a:solidFill>
                          <a:latin typeface="Helvetica Neue Medium"/>
                          <a:ea typeface="Helvetica Neue Medium"/>
                          <a:cs typeface="Helvetica Neue Medium"/>
                          <a:sym typeface="Helvetica Neue Medium"/>
                        </a:rPr>
                        <a:t>Key Performance Indices</a:t>
                      </a:r>
                    </a:p>
                  </a:txBody>
                  <a:tcPr marL="50800" marR="50800" marT="50800" marB="50800" anchor="ctr" anchorCtr="0" horzOverflow="overflow">
                    <a:lnL w="12700">
                      <a:solidFill>
                        <a:srgbClr val="FFFFFF"/>
                      </a:solidFill>
                      <a:miter lim="400000"/>
                    </a:lnL>
                    <a:lnR w="38100">
                      <a:solidFill>
                        <a:srgbClr val="FFFFFF"/>
                      </a:solidFill>
                      <a:miter lim="400000"/>
                    </a:lnR>
                    <a:lnT w="12700">
                      <a:solidFill>
                        <a:srgbClr val="FFFFFF"/>
                      </a:solidFill>
                      <a:miter lim="400000"/>
                    </a:lnT>
                    <a:lnB w="12700">
                      <a:solidFill>
                        <a:srgbClr val="FFFFFF"/>
                      </a:solidFill>
                      <a:miter lim="400000"/>
                    </a:lnB>
                    <a:solidFill>
                      <a:srgbClr val="B1E0F4"/>
                    </a:solidFill>
                  </a:tcPr>
                </a:tc>
                <a:tc gridSpan="3">
                  <a:txBody>
                    <a:bodyPr/>
                    <a:lstStyle/>
                    <a:p>
                      <a:pPr defTabSz="914400">
                        <a:defRPr sz="1400"/>
                      </a:pPr>
                      <a:r>
                        <a:t>Methane production (CH</a:t>
                      </a:r>
                      <a:r>
                        <a:rPr baseline="-5999"/>
                        <a:t>4</a:t>
                      </a:r>
                      <a:r>
                        <a:t>), Dry Matter Intake (DMI),</a:t>
                      </a:r>
                    </a:p>
                    <a:p>
                      <a:pPr defTabSz="914400">
                        <a:defRPr sz="1400"/>
                      </a:pPr>
                      <a:r>
                        <a:t>Average daily gain (ADG), Feed Conversion Ratio (FCR)</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EBEBEB"/>
                    </a:solidFill>
                  </a:tcPr>
                </a:tc>
                <a:tc hMerge="1">
                  <a:tcPr/>
                </a:tc>
                <a:tc hMerge="1">
                  <a:tcPr/>
                </a:tc>
              </a:tr>
            </a:tbl>
          </a:graphicData>
        </a:graphic>
      </p:graphicFrame>
      <p:sp>
        <p:nvSpPr>
          <p:cNvPr id="197" name="←←← Molecular Layer → → →"/>
          <p:cNvSpPr/>
          <p:nvPr/>
        </p:nvSpPr>
        <p:spPr>
          <a:xfrm rot="16193503">
            <a:off x="2807133" y="5394023"/>
            <a:ext cx="3493221" cy="5544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599" y="71"/>
                </a:lnTo>
                <a:lnTo>
                  <a:pt x="21600" y="21600"/>
                </a:lnTo>
                <a:lnTo>
                  <a:pt x="1" y="21529"/>
                </a:lnTo>
                <a:close/>
              </a:path>
            </a:pathLst>
          </a:custGeom>
          <a:ln w="12700">
            <a:miter lim="400000"/>
          </a:ln>
          <a:extLst>
            <a:ext uri="{C572A759-6A51-4108-AA02-DFA0A04FC94B}">
              <ma14:wrappingTextBoxFlag xmlns:ma14="http://schemas.microsoft.com/office/mac/drawingml/2011/main" val="1"/>
            </a:ext>
          </a:extLst>
        </p:spPr>
        <p:txBody>
          <a:bodyPr lIns="52916" tIns="52916" rIns="52916" bIns="52916" anchor="ctr"/>
          <a:lstStyle>
            <a:lvl1pPr>
              <a:tabLst>
                <a:tab pos="4356100" algn="l"/>
              </a:tabLst>
              <a:defRPr sz="1800">
                <a:solidFill>
                  <a:srgbClr val="005493"/>
                </a:solidFill>
                <a:latin typeface="Helvetica Neue Medium"/>
                <a:ea typeface="Helvetica Neue Medium"/>
                <a:cs typeface="Helvetica Neue Medium"/>
                <a:sym typeface="Helvetica Neue Medium"/>
              </a:defRPr>
            </a:lvl1pPr>
          </a:lstStyle>
          <a:p>
            <a:pPr defTabSz="914400"/>
            <a:r>
              <a:t>←←← Molecular Layer → → →</a:t>
            </a:r>
          </a:p>
        </p:txBody>
      </p:sp>
      <p:pic>
        <p:nvPicPr>
          <p:cNvPr id="198" name="Screenshot 2022-11-03 at 09.25.24.png" descr="Screenshot 2022-11-03 at 09.25.24.png"/>
          <p:cNvPicPr>
            <a:picLocks noChangeAspect="1"/>
          </p:cNvPicPr>
          <p:nvPr/>
        </p:nvPicPr>
        <p:blipFill>
          <a:blip r:embed="rId3">
            <a:extLst/>
          </a:blip>
          <a:stretch>
            <a:fillRect/>
          </a:stretch>
        </p:blipFill>
        <p:spPr>
          <a:xfrm>
            <a:off x="826689" y="3407369"/>
            <a:ext cx="2987560" cy="2011928"/>
          </a:xfrm>
          <a:prstGeom prst="rect">
            <a:avLst/>
          </a:prstGeom>
          <a:ln w="12700">
            <a:miter lim="400000"/>
          </a:ln>
        </p:spPr>
      </p:pic>
      <p:pic>
        <p:nvPicPr>
          <p:cNvPr id="199" name="Line Shape" descr="Line Shape"/>
          <p:cNvPicPr>
            <a:picLocks noChangeAspect="0"/>
          </p:cNvPicPr>
          <p:nvPr/>
        </p:nvPicPr>
        <p:blipFill>
          <a:blip r:embed="rId4">
            <a:extLst/>
          </a:blip>
          <a:stretch>
            <a:fillRect/>
          </a:stretch>
        </p:blipFill>
        <p:spPr>
          <a:xfrm>
            <a:off x="1964716" y="222863"/>
            <a:ext cx="10162971" cy="3700385"/>
          </a:xfrm>
          <a:prstGeom prst="rect">
            <a:avLst/>
          </a:prstGeom>
        </p:spPr>
      </p:pic>
      <p:pic>
        <p:nvPicPr>
          <p:cNvPr id="201" name="Line Shape" descr="Line Shape"/>
          <p:cNvPicPr>
            <a:picLocks noChangeAspect="0"/>
          </p:cNvPicPr>
          <p:nvPr/>
        </p:nvPicPr>
        <p:blipFill>
          <a:blip r:embed="rId5">
            <a:alphaModFix amt="68626"/>
            <a:extLst/>
          </a:blip>
          <a:stretch>
            <a:fillRect/>
          </a:stretch>
        </p:blipFill>
        <p:spPr>
          <a:xfrm>
            <a:off x="2897903" y="596901"/>
            <a:ext cx="6751405" cy="3345697"/>
          </a:xfrm>
          <a:prstGeom prst="rect">
            <a:avLst/>
          </a:prstGeom>
        </p:spPr>
      </p:pic>
      <p:pic>
        <p:nvPicPr>
          <p:cNvPr id="203" name="Line Shape" descr="Line Shape"/>
          <p:cNvPicPr>
            <a:picLocks noChangeAspect="0"/>
          </p:cNvPicPr>
          <p:nvPr/>
        </p:nvPicPr>
        <p:blipFill>
          <a:blip r:embed="rId6">
            <a:alphaModFix amt="51466"/>
            <a:extLst/>
          </a:blip>
          <a:stretch>
            <a:fillRect/>
          </a:stretch>
        </p:blipFill>
        <p:spPr>
          <a:xfrm>
            <a:off x="2311180" y="1420228"/>
            <a:ext cx="4611659" cy="2805685"/>
          </a:xfrm>
          <a:prstGeom prst="rect">
            <a:avLst/>
          </a:prstGeom>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Image" descr="Image"/>
          <p:cNvPicPr>
            <a:picLocks noChangeAspect="1"/>
          </p:cNvPicPr>
          <p:nvPr/>
        </p:nvPicPr>
        <p:blipFill>
          <a:blip r:embed="rId3">
            <a:extLst/>
          </a:blip>
          <a:stretch>
            <a:fillRect/>
          </a:stretch>
        </p:blipFill>
        <p:spPr>
          <a:xfrm>
            <a:off x="6819469" y="2843573"/>
            <a:ext cx="877179" cy="633518"/>
          </a:xfrm>
          <a:prstGeom prst="rect">
            <a:avLst/>
          </a:prstGeom>
          <a:ln w="12700">
            <a:miter lim="400000"/>
          </a:ln>
        </p:spPr>
      </p:pic>
      <p:sp>
        <p:nvSpPr>
          <p:cNvPr id="209" name="MAGs. Archaeal and Bacterial (700)…"/>
          <p:cNvSpPr txBox="1"/>
          <p:nvPr/>
        </p:nvSpPr>
        <p:spPr>
          <a:xfrm>
            <a:off x="928061" y="3340403"/>
            <a:ext cx="8829501" cy="26266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71160" indent="-391159" algn="l" defTabSz="457200">
              <a:lnSpc>
                <a:spcPct val="117999"/>
              </a:lnSpc>
              <a:buSzPct val="100000"/>
              <a:buAutoNum type="alphaUcParenR" startAt="1"/>
              <a:defRPr sz="2400">
                <a:solidFill>
                  <a:srgbClr val="000000"/>
                </a:solidFill>
              </a:defRPr>
            </a:pPr>
            <a:r>
              <a:t>MAGs. Archaeal and Bacterial (700) </a:t>
            </a:r>
          </a:p>
          <a:p>
            <a:pPr marL="571160" indent="-391159" algn="l" defTabSz="457200">
              <a:lnSpc>
                <a:spcPct val="117999"/>
              </a:lnSpc>
              <a:buSzPct val="100000"/>
              <a:buAutoNum type="alphaUcParenR" startAt="1"/>
              <a:defRPr sz="2400">
                <a:solidFill>
                  <a:srgbClr val="000000"/>
                </a:solidFill>
              </a:defRPr>
            </a:pPr>
            <a:r>
              <a:t>The Cattle host </a:t>
            </a:r>
            <a:r>
              <a:rPr i="1"/>
              <a:t>Bos taurus</a:t>
            </a:r>
            <a:r>
              <a:t> (1) </a:t>
            </a:r>
            <a:r>
              <a:rPr sz="1400"/>
              <a:t>PRJNA391427</a:t>
            </a:r>
          </a:p>
          <a:p>
            <a:pPr marL="571160" indent="-391159" algn="l" defTabSz="457200">
              <a:lnSpc>
                <a:spcPct val="117999"/>
              </a:lnSpc>
              <a:buSzPct val="100000"/>
              <a:buAutoNum type="alphaUcParenR" startAt="1"/>
              <a:defRPr sz="2400">
                <a:solidFill>
                  <a:srgbClr val="000000"/>
                </a:solidFill>
              </a:defRPr>
            </a:pPr>
            <a:r>
              <a:t>Ciliate genome of </a:t>
            </a:r>
            <a:r>
              <a:rPr i="1"/>
              <a:t>Entodinium caudatum</a:t>
            </a:r>
            <a:r>
              <a:t> (1) </a:t>
            </a:r>
            <a:r>
              <a:rPr sz="1400"/>
              <a:t>Park et al., Genomics 2021</a:t>
            </a:r>
          </a:p>
          <a:p>
            <a:pPr marL="571160" indent="-391159" algn="l" defTabSz="457200">
              <a:lnSpc>
                <a:spcPct val="117999"/>
              </a:lnSpc>
              <a:buSzPct val="100000"/>
              <a:buAutoNum type="alphaUcParenR" startAt="1"/>
              <a:defRPr sz="2400">
                <a:solidFill>
                  <a:srgbClr val="000000"/>
                </a:solidFill>
              </a:defRPr>
            </a:pPr>
            <a:r>
              <a:t>Ciliate Litostomatea genomes from SAGs (52) </a:t>
            </a:r>
            <a:r>
              <a:rPr sz="1400"/>
              <a:t>Li et al., ISME 2022</a:t>
            </a:r>
          </a:p>
          <a:p>
            <a:pPr marL="571160" indent="-391159" algn="l" defTabSz="457200">
              <a:lnSpc>
                <a:spcPct val="117999"/>
              </a:lnSpc>
              <a:buSzPct val="100000"/>
              <a:buAutoNum type="alphaUcParenR" startAt="1"/>
              <a:defRPr sz="2400">
                <a:solidFill>
                  <a:srgbClr val="000000"/>
                </a:solidFill>
              </a:defRPr>
            </a:pPr>
            <a:r>
              <a:t>Neocallimastigomycetes, anaerobic fungi (9) </a:t>
            </a:r>
            <a:r>
              <a:rPr sz="1400"/>
              <a:t>JGI mycocosm</a:t>
            </a:r>
          </a:p>
          <a:p>
            <a:pPr marL="571160" indent="-391159" algn="l" defTabSz="457200">
              <a:lnSpc>
                <a:spcPct val="117999"/>
              </a:lnSpc>
              <a:buSzPct val="100000"/>
              <a:buAutoNum type="alphaUcParenR" startAt="1"/>
              <a:defRPr sz="2400">
                <a:solidFill>
                  <a:srgbClr val="000000"/>
                </a:solidFill>
              </a:defRPr>
            </a:pPr>
            <a:r>
              <a:rPr i="1"/>
              <a:t>Campylobacter</a:t>
            </a:r>
            <a:r>
              <a:t> (14) </a:t>
            </a:r>
            <a:r>
              <a:rPr sz="1400"/>
              <a:t>Strachan et al., Nat. Microbiology 2023</a:t>
            </a:r>
          </a:p>
        </p:txBody>
      </p:sp>
      <p:sp>
        <p:nvSpPr>
          <p:cNvPr id="210" name="Ruminal microbial database (no. genomes)"/>
          <p:cNvSpPr txBox="1"/>
          <p:nvPr/>
        </p:nvSpPr>
        <p:spPr>
          <a:xfrm>
            <a:off x="1357132" y="1809664"/>
            <a:ext cx="7011020" cy="921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1" sz="2500">
                <a:solidFill>
                  <a:srgbClr val="000000"/>
                </a:solidFill>
              </a:defRPr>
            </a:lvl1pPr>
          </a:lstStyle>
          <a:p>
            <a:pPr/>
            <a:r>
              <a:t>Ruminal microbial database (no. genomes)</a:t>
            </a:r>
          </a:p>
        </p:txBody>
      </p:sp>
      <p:pic>
        <p:nvPicPr>
          <p:cNvPr id="211" name="Image" descr="Image"/>
          <p:cNvPicPr>
            <a:picLocks noChangeAspect="1"/>
          </p:cNvPicPr>
          <p:nvPr/>
        </p:nvPicPr>
        <p:blipFill>
          <a:blip r:embed="rId4">
            <a:extLst/>
          </a:blip>
          <a:stretch>
            <a:fillRect/>
          </a:stretch>
        </p:blipFill>
        <p:spPr>
          <a:xfrm>
            <a:off x="9843620" y="2762178"/>
            <a:ext cx="2730449" cy="1825989"/>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pic>
        <p:nvPicPr>
          <p:cNvPr id="212" name="Image" descr="Image"/>
          <p:cNvPicPr>
            <a:picLocks noChangeAspect="1"/>
          </p:cNvPicPr>
          <p:nvPr/>
        </p:nvPicPr>
        <p:blipFill>
          <a:blip r:embed="rId5">
            <a:extLst/>
          </a:blip>
          <a:stretch>
            <a:fillRect/>
          </a:stretch>
        </p:blipFill>
        <p:spPr>
          <a:xfrm>
            <a:off x="9843620" y="441521"/>
            <a:ext cx="2730458" cy="2047844"/>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pic>
        <p:nvPicPr>
          <p:cNvPr id="213" name="Image" descr="Image"/>
          <p:cNvPicPr>
            <a:picLocks noChangeAspect="1"/>
          </p:cNvPicPr>
          <p:nvPr/>
        </p:nvPicPr>
        <p:blipFill>
          <a:blip r:embed="rId6">
            <a:extLst/>
          </a:blip>
          <a:srcRect l="0" t="0" r="0" b="39627"/>
          <a:stretch>
            <a:fillRect/>
          </a:stretch>
        </p:blipFill>
        <p:spPr>
          <a:xfrm>
            <a:off x="9843942" y="4860876"/>
            <a:ext cx="2730113" cy="2131463"/>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pic>
        <p:nvPicPr>
          <p:cNvPr id="214" name="Image" descr="Image"/>
          <p:cNvPicPr>
            <a:picLocks noChangeAspect="1"/>
          </p:cNvPicPr>
          <p:nvPr/>
        </p:nvPicPr>
        <p:blipFill>
          <a:blip r:embed="rId7">
            <a:extLst/>
          </a:blip>
          <a:stretch>
            <a:fillRect/>
          </a:stretch>
        </p:blipFill>
        <p:spPr>
          <a:xfrm rot="16200000">
            <a:off x="10185265" y="6923282"/>
            <a:ext cx="2047311" cy="2730282"/>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grpSp>
        <p:nvGrpSpPr>
          <p:cNvPr id="219" name="Group"/>
          <p:cNvGrpSpPr/>
          <p:nvPr/>
        </p:nvGrpSpPr>
        <p:grpSpPr>
          <a:xfrm>
            <a:off x="2319492" y="6576484"/>
            <a:ext cx="2438401" cy="2955527"/>
            <a:chOff x="0" y="-88900"/>
            <a:chExt cx="2438400" cy="2955525"/>
          </a:xfrm>
        </p:grpSpPr>
        <p:grpSp>
          <p:nvGrpSpPr>
            <p:cNvPr id="217" name="Image"/>
            <p:cNvGrpSpPr/>
            <p:nvPr/>
          </p:nvGrpSpPr>
          <p:grpSpPr>
            <a:xfrm>
              <a:off x="353009" y="-88900"/>
              <a:ext cx="1732382" cy="2300816"/>
              <a:chOff x="0" y="0"/>
              <a:chExt cx="1732381" cy="2300815"/>
            </a:xfrm>
          </p:grpSpPr>
          <p:pic>
            <p:nvPicPr>
              <p:cNvPr id="216" name="Image" descr="Image"/>
              <p:cNvPicPr>
                <a:picLocks noChangeAspect="1"/>
              </p:cNvPicPr>
              <p:nvPr/>
            </p:nvPicPr>
            <p:blipFill>
              <a:blip r:embed="rId8">
                <a:alphaModFix amt="60656"/>
                <a:extLst/>
              </a:blip>
              <a:srcRect l="0" t="0" r="0" b="0"/>
              <a:stretch>
                <a:fillRect/>
              </a:stretch>
            </p:blipFill>
            <p:spPr>
              <a:xfrm>
                <a:off x="127000" y="88900"/>
                <a:ext cx="1478382" cy="1970616"/>
              </a:xfrm>
              <a:prstGeom prst="rect">
                <a:avLst/>
              </a:prstGeom>
              <a:ln>
                <a:noFill/>
              </a:ln>
              <a:effectLst/>
            </p:spPr>
          </p:pic>
          <p:pic>
            <p:nvPicPr>
              <p:cNvPr id="215" name="Image" descr="Image"/>
              <p:cNvPicPr>
                <a:picLocks noChangeAspect="0"/>
              </p:cNvPicPr>
              <p:nvPr/>
            </p:nvPicPr>
            <p:blipFill>
              <a:blip r:embed="rId9">
                <a:alphaModFix amt="60656"/>
                <a:extLst/>
              </a:blip>
              <a:stretch>
                <a:fillRect/>
              </a:stretch>
            </p:blipFill>
            <p:spPr>
              <a:xfrm>
                <a:off x="-1" y="0"/>
                <a:ext cx="1732383" cy="2300816"/>
              </a:xfrm>
              <a:prstGeom prst="rect">
                <a:avLst/>
              </a:prstGeom>
              <a:effectLst/>
            </p:spPr>
          </p:pic>
        </p:grpSp>
        <p:sp>
          <p:nvSpPr>
            <p:cNvPr id="218" name="Caption"/>
            <p:cNvSpPr/>
            <p:nvPr/>
          </p:nvSpPr>
          <p:spPr>
            <a:xfrm>
              <a:off x="0" y="2313515"/>
              <a:ext cx="2438400" cy="553111"/>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Arturo Vera Ponce</a:t>
              </a:r>
            </a:p>
            <a:p>
              <a:pPr/>
              <a:r>
                <a:t>de Leon, MEMO</a:t>
              </a:r>
            </a:p>
          </p:txBody>
        </p:sp>
      </p:grpSp>
      <p:sp>
        <p:nvSpPr>
          <p:cNvPr id="220" name="All pictures CC-BY-SA from common wikipedia articles."/>
          <p:cNvSpPr txBox="1"/>
          <p:nvPr/>
        </p:nvSpPr>
        <p:spPr>
          <a:xfrm>
            <a:off x="7825552" y="9363409"/>
            <a:ext cx="5142282" cy="3245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All pictures CC-BY-SA from common wikipedia articles.</a:t>
            </a:r>
          </a:p>
        </p:txBody>
      </p:sp>
      <p:pic>
        <p:nvPicPr>
          <p:cNvPr id="221" name="Screenshot 2024-04-06 at 18.24.59.png" descr="Screenshot 2024-04-06 at 18.24.59.png"/>
          <p:cNvPicPr>
            <a:picLocks noChangeAspect="1"/>
          </p:cNvPicPr>
          <p:nvPr/>
        </p:nvPicPr>
        <p:blipFill>
          <a:blip r:embed="rId10">
            <a:extLst/>
          </a:blip>
          <a:stretch>
            <a:fillRect/>
          </a:stretch>
        </p:blipFill>
        <p:spPr>
          <a:xfrm>
            <a:off x="6543166" y="3448934"/>
            <a:ext cx="1376279" cy="272438"/>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grpSp>
        <p:nvGrpSpPr>
          <p:cNvPr id="226" name="Group"/>
          <p:cNvGrpSpPr/>
          <p:nvPr/>
        </p:nvGrpSpPr>
        <p:grpSpPr>
          <a:xfrm>
            <a:off x="4512402" y="6636081"/>
            <a:ext cx="2438401" cy="2726927"/>
            <a:chOff x="0" y="-88899"/>
            <a:chExt cx="2438400" cy="2726925"/>
          </a:xfrm>
        </p:grpSpPr>
        <p:grpSp>
          <p:nvGrpSpPr>
            <p:cNvPr id="224" name="Image"/>
            <p:cNvGrpSpPr/>
            <p:nvPr/>
          </p:nvGrpSpPr>
          <p:grpSpPr>
            <a:xfrm>
              <a:off x="306594" y="-88900"/>
              <a:ext cx="1825213" cy="2300816"/>
              <a:chOff x="0" y="0"/>
              <a:chExt cx="1825212" cy="2300815"/>
            </a:xfrm>
          </p:grpSpPr>
          <p:pic>
            <p:nvPicPr>
              <p:cNvPr id="223" name="Image" descr="Image"/>
              <p:cNvPicPr>
                <a:picLocks noChangeAspect="1"/>
              </p:cNvPicPr>
              <p:nvPr/>
            </p:nvPicPr>
            <p:blipFill>
              <a:blip r:embed="rId11">
                <a:alphaModFix amt="60656"/>
                <a:extLst/>
              </a:blip>
              <a:srcRect l="10133" t="0" r="10133" b="0"/>
              <a:stretch>
                <a:fillRect/>
              </a:stretch>
            </p:blipFill>
            <p:spPr>
              <a:xfrm>
                <a:off x="127000" y="88900"/>
                <a:ext cx="1571213" cy="1970616"/>
              </a:xfrm>
              <a:prstGeom prst="rect">
                <a:avLst/>
              </a:prstGeom>
              <a:ln>
                <a:noFill/>
              </a:ln>
              <a:effectLst/>
            </p:spPr>
          </p:pic>
          <p:pic>
            <p:nvPicPr>
              <p:cNvPr id="222" name="Image" descr="Image"/>
              <p:cNvPicPr>
                <a:picLocks noChangeAspect="0"/>
              </p:cNvPicPr>
              <p:nvPr/>
            </p:nvPicPr>
            <p:blipFill>
              <a:blip r:embed="rId12">
                <a:alphaModFix amt="60656"/>
                <a:extLst/>
              </a:blip>
              <a:stretch>
                <a:fillRect/>
              </a:stretch>
            </p:blipFill>
            <p:spPr>
              <a:xfrm>
                <a:off x="0" y="0"/>
                <a:ext cx="1825213" cy="2300816"/>
              </a:xfrm>
              <a:prstGeom prst="rect">
                <a:avLst/>
              </a:prstGeom>
              <a:effectLst/>
            </p:spPr>
          </p:pic>
        </p:grpSp>
        <p:sp>
          <p:nvSpPr>
            <p:cNvPr id="225" name="Caption"/>
            <p:cNvSpPr/>
            <p:nvPr/>
          </p:nvSpPr>
          <p:spPr>
            <a:xfrm>
              <a:off x="0" y="2313515"/>
              <a:ext cx="2438400" cy="324511"/>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Andy Leu, CMR</a:t>
              </a:r>
            </a:p>
          </p:txBody>
        </p:sp>
      </p:grpSp>
      <p:pic>
        <p:nvPicPr>
          <p:cNvPr id="227" name="Image" descr="Image"/>
          <p:cNvPicPr>
            <a:picLocks noChangeAspect="1"/>
          </p:cNvPicPr>
          <p:nvPr/>
        </p:nvPicPr>
        <p:blipFill>
          <a:blip r:embed="rId13">
            <a:alphaModFix amt="60656"/>
            <a:extLst/>
          </a:blip>
          <a:stretch>
            <a:fillRect/>
          </a:stretch>
        </p:blipFill>
        <p:spPr>
          <a:xfrm>
            <a:off x="7058322" y="7097203"/>
            <a:ext cx="1825213" cy="1457945"/>
          </a:xfrm>
          <a:prstGeom prst="rect">
            <a:avLst/>
          </a:prstGeom>
          <a:ln w="12700">
            <a:miter lim="400000"/>
          </a:ln>
        </p:spPr>
      </p:pic>
      <p:pic>
        <p:nvPicPr>
          <p:cNvPr id="228" name="Image" descr="Image"/>
          <p:cNvPicPr>
            <a:picLocks noChangeAspect="1"/>
          </p:cNvPicPr>
          <p:nvPr/>
        </p:nvPicPr>
        <p:blipFill>
          <a:blip r:embed="rId14">
            <a:alphaModFix amt="60738"/>
            <a:extLst/>
          </a:blip>
          <a:stretch>
            <a:fillRect/>
          </a:stretch>
        </p:blipFill>
        <p:spPr>
          <a:xfrm>
            <a:off x="568118" y="7410077"/>
            <a:ext cx="1907166" cy="63363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4" name="Group"/>
          <p:cNvGrpSpPr/>
          <p:nvPr/>
        </p:nvGrpSpPr>
        <p:grpSpPr>
          <a:xfrm>
            <a:off x="308409" y="-3008"/>
            <a:ext cx="14676177" cy="9761398"/>
            <a:chOff x="0" y="0"/>
            <a:chExt cx="14676175" cy="9761397"/>
          </a:xfrm>
        </p:grpSpPr>
        <p:pic>
          <p:nvPicPr>
            <p:cNvPr id="232" name="digesta_metaproteomics_diversity_abundance.png" descr="digesta_metaproteomics_diversity_abundance.png"/>
            <p:cNvPicPr>
              <a:picLocks noChangeAspect="1"/>
            </p:cNvPicPr>
            <p:nvPr/>
          </p:nvPicPr>
          <p:blipFill>
            <a:blip r:embed="rId3">
              <a:extLst/>
            </a:blip>
            <a:srcRect l="0" t="33637" r="0" b="33107"/>
            <a:stretch>
              <a:fillRect/>
            </a:stretch>
          </p:blipFill>
          <p:spPr>
            <a:xfrm>
              <a:off x="0" y="0"/>
              <a:ext cx="14676176" cy="9761398"/>
            </a:xfrm>
            <a:prstGeom prst="rect">
              <a:avLst/>
            </a:prstGeom>
            <a:ln w="12700" cap="flat">
              <a:noFill/>
              <a:miter lim="400000"/>
            </a:ln>
            <a:effectLst/>
          </p:spPr>
        </p:pic>
        <p:pic>
          <p:nvPicPr>
            <p:cNvPr id="233" name="digesta_metaproteomics_diversity_abundance.png" descr="digesta_metaproteomics_diversity_abundance.png"/>
            <p:cNvPicPr>
              <a:picLocks noChangeAspect="1"/>
            </p:cNvPicPr>
            <p:nvPr/>
          </p:nvPicPr>
          <p:blipFill>
            <a:blip r:embed="rId3">
              <a:extLst/>
            </a:blip>
            <a:srcRect l="0" t="94068" r="17152" b="3906"/>
            <a:stretch>
              <a:fillRect/>
            </a:stretch>
          </p:blipFill>
          <p:spPr>
            <a:xfrm>
              <a:off x="0" y="9022077"/>
              <a:ext cx="12158859" cy="594219"/>
            </a:xfrm>
            <a:prstGeom prst="rect">
              <a:avLst/>
            </a:prstGeom>
            <a:ln w="12700" cap="flat">
              <a:noFill/>
              <a:miter lim="400000"/>
            </a:ln>
            <a:effectLst/>
          </p:spPr>
        </p:pic>
      </p:grpSp>
      <p:sp>
        <p:nvSpPr>
          <p:cNvPr id="235" name="24 bulls, rumen digesta proteomics"/>
          <p:cNvSpPr txBox="1"/>
          <p:nvPr/>
        </p:nvSpPr>
        <p:spPr>
          <a:xfrm>
            <a:off x="783171" y="717753"/>
            <a:ext cx="4790339" cy="4363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24 bulls, rumen digesta proteomics</a:t>
            </a:r>
          </a:p>
        </p:txBody>
      </p:sp>
      <p:sp>
        <p:nvSpPr>
          <p:cNvPr id="236" name="Rectangle"/>
          <p:cNvSpPr/>
          <p:nvPr/>
        </p:nvSpPr>
        <p:spPr>
          <a:xfrm>
            <a:off x="-94054" y="9568512"/>
            <a:ext cx="12637126" cy="1270001"/>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2" name="Group"/>
          <p:cNvGrpSpPr/>
          <p:nvPr/>
        </p:nvGrpSpPr>
        <p:grpSpPr>
          <a:xfrm>
            <a:off x="308409" y="-3008"/>
            <a:ext cx="14676177" cy="9761398"/>
            <a:chOff x="0" y="0"/>
            <a:chExt cx="14676175" cy="9761397"/>
          </a:xfrm>
        </p:grpSpPr>
        <p:pic>
          <p:nvPicPr>
            <p:cNvPr id="240" name="digesta_metaproteomics_diversity_abundance.png" descr="digesta_metaproteomics_diversity_abundance.png"/>
            <p:cNvPicPr>
              <a:picLocks noChangeAspect="1"/>
            </p:cNvPicPr>
            <p:nvPr/>
          </p:nvPicPr>
          <p:blipFill>
            <a:blip r:embed="rId3">
              <a:extLst/>
            </a:blip>
            <a:srcRect l="0" t="33637" r="0" b="33107"/>
            <a:stretch>
              <a:fillRect/>
            </a:stretch>
          </p:blipFill>
          <p:spPr>
            <a:xfrm>
              <a:off x="0" y="0"/>
              <a:ext cx="14676176" cy="9761398"/>
            </a:xfrm>
            <a:prstGeom prst="rect">
              <a:avLst/>
            </a:prstGeom>
            <a:ln w="12700" cap="flat">
              <a:noFill/>
              <a:miter lim="400000"/>
            </a:ln>
            <a:effectLst/>
          </p:spPr>
        </p:pic>
        <p:pic>
          <p:nvPicPr>
            <p:cNvPr id="241" name="digesta_metaproteomics_diversity_abundance.png" descr="digesta_metaproteomics_diversity_abundance.png"/>
            <p:cNvPicPr>
              <a:picLocks noChangeAspect="1"/>
            </p:cNvPicPr>
            <p:nvPr/>
          </p:nvPicPr>
          <p:blipFill>
            <a:blip r:embed="rId3">
              <a:extLst/>
            </a:blip>
            <a:srcRect l="0" t="94068" r="17152" b="3906"/>
            <a:stretch>
              <a:fillRect/>
            </a:stretch>
          </p:blipFill>
          <p:spPr>
            <a:xfrm>
              <a:off x="0" y="9022077"/>
              <a:ext cx="12158859" cy="594219"/>
            </a:xfrm>
            <a:prstGeom prst="rect">
              <a:avLst/>
            </a:prstGeom>
            <a:ln w="12700" cap="flat">
              <a:noFill/>
              <a:miter lim="400000"/>
            </a:ln>
            <a:effectLst/>
          </p:spPr>
        </p:pic>
      </p:grpSp>
      <p:sp>
        <p:nvSpPr>
          <p:cNvPr id="243" name="24 bulls, rumen digesta proteomics"/>
          <p:cNvSpPr txBox="1"/>
          <p:nvPr/>
        </p:nvSpPr>
        <p:spPr>
          <a:xfrm>
            <a:off x="783171" y="717753"/>
            <a:ext cx="4790339" cy="4363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24 bulls, rumen digesta proteomics</a:t>
            </a:r>
          </a:p>
        </p:txBody>
      </p:sp>
      <p:sp>
        <p:nvSpPr>
          <p:cNvPr id="244" name="Rectangle"/>
          <p:cNvSpPr/>
          <p:nvPr/>
        </p:nvSpPr>
        <p:spPr>
          <a:xfrm>
            <a:off x="-94054" y="9568512"/>
            <a:ext cx="12637126" cy="1270001"/>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45" name="Oval"/>
          <p:cNvSpPr/>
          <p:nvPr/>
        </p:nvSpPr>
        <p:spPr>
          <a:xfrm>
            <a:off x="6323305" y="3732040"/>
            <a:ext cx="1027090" cy="214817"/>
          </a:xfrm>
          <a:prstGeom prst="ellipse">
            <a:avLst/>
          </a:prstGeom>
          <a:ln w="25400">
            <a:solidFill>
              <a:schemeClr val="accent5">
                <a:hueOff val="-82419"/>
                <a:satOff val="-9513"/>
                <a:lumOff val="-16343"/>
              </a:schemeClr>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46" name="Oval"/>
          <p:cNvSpPr/>
          <p:nvPr/>
        </p:nvSpPr>
        <p:spPr>
          <a:xfrm>
            <a:off x="6336313" y="4980240"/>
            <a:ext cx="1001075" cy="217507"/>
          </a:xfrm>
          <a:prstGeom prst="ellipse">
            <a:avLst/>
          </a:prstGeom>
          <a:ln w="25400">
            <a:solidFill>
              <a:schemeClr val="accent5">
                <a:hueOff val="-82419"/>
                <a:satOff val="-9513"/>
                <a:lumOff val="-16343"/>
              </a:schemeClr>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47" name="Oval"/>
          <p:cNvSpPr/>
          <p:nvPr/>
        </p:nvSpPr>
        <p:spPr>
          <a:xfrm>
            <a:off x="6278386" y="5695329"/>
            <a:ext cx="1116622" cy="261909"/>
          </a:xfrm>
          <a:prstGeom prst="ellipse">
            <a:avLst/>
          </a:prstGeom>
          <a:ln w="25400">
            <a:solidFill>
              <a:schemeClr val="accent5">
                <a:hueOff val="-82419"/>
                <a:satOff val="-9513"/>
                <a:lumOff val="-16343"/>
              </a:schemeClr>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wall_metaproteomics_diversity_abundance.pdf" descr="wall_metaproteomics_diversity_abundance.pdf"/>
          <p:cNvPicPr>
            <a:picLocks noChangeAspect="1"/>
          </p:cNvPicPr>
          <p:nvPr/>
        </p:nvPicPr>
        <p:blipFill>
          <a:blip r:embed="rId3">
            <a:extLst/>
          </a:blip>
          <a:srcRect l="0" t="32374" r="14004" b="32374"/>
          <a:stretch>
            <a:fillRect/>
          </a:stretch>
        </p:blipFill>
        <p:spPr>
          <a:xfrm>
            <a:off x="1722046" y="195262"/>
            <a:ext cx="11420774" cy="9363172"/>
          </a:xfrm>
          <a:prstGeom prst="rect">
            <a:avLst/>
          </a:prstGeom>
          <a:ln w="12700">
            <a:miter lim="400000"/>
          </a:ln>
        </p:spPr>
      </p:pic>
      <p:sp>
        <p:nvSpPr>
          <p:cNvPr id="252" name="24 bulls, rumen wall proteomics"/>
          <p:cNvSpPr txBox="1"/>
          <p:nvPr/>
        </p:nvSpPr>
        <p:spPr>
          <a:xfrm>
            <a:off x="783171" y="717753"/>
            <a:ext cx="4339667" cy="4363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solidFill>
                  <a:srgbClr val="000000"/>
                </a:solidFill>
              </a:defRPr>
            </a:lvl1pPr>
          </a:lstStyle>
          <a:p>
            <a:pPr/>
            <a:r>
              <a:t>24 bulls, rumen wall proteomics</a:t>
            </a:r>
          </a:p>
        </p:txBody>
      </p:sp>
      <p:pic>
        <p:nvPicPr>
          <p:cNvPr id="253" name="wall_metaproteomics_diversity_abundance.pdf" descr="wall_metaproteomics_diversity_abundance.pdf"/>
          <p:cNvPicPr>
            <a:picLocks noChangeAspect="1"/>
          </p:cNvPicPr>
          <p:nvPr/>
        </p:nvPicPr>
        <p:blipFill>
          <a:blip r:embed="rId3">
            <a:extLst/>
          </a:blip>
          <a:srcRect l="0" t="94656" r="16671" b="4061"/>
          <a:stretch>
            <a:fillRect/>
          </a:stretch>
        </p:blipFill>
        <p:spPr>
          <a:xfrm>
            <a:off x="1716285" y="9148788"/>
            <a:ext cx="11066582" cy="34046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