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66" r:id="rId5"/>
    <p:sldId id="292" r:id="rId6"/>
    <p:sldId id="268" r:id="rId7"/>
    <p:sldId id="269" r:id="rId8"/>
    <p:sldId id="272" r:id="rId9"/>
    <p:sldId id="275" r:id="rId10"/>
    <p:sldId id="276" r:id="rId11"/>
    <p:sldId id="277" r:id="rId12"/>
    <p:sldId id="294" r:id="rId13"/>
    <p:sldId id="279" r:id="rId14"/>
    <p:sldId id="280" r:id="rId15"/>
    <p:sldId id="283" r:id="rId16"/>
    <p:sldId id="293" r:id="rId17"/>
    <p:sldId id="284" r:id="rId18"/>
    <p:sldId id="285" r:id="rId19"/>
    <p:sldId id="286" r:id="rId20"/>
    <p:sldId id="287" r:id="rId21"/>
    <p:sldId id="288" r:id="rId22"/>
    <p:sldId id="290" r:id="rId23"/>
    <p:sldId id="291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/>
    <p:restoredTop sz="63721"/>
  </p:normalViewPr>
  <p:slideViewPr>
    <p:cSldViewPr snapToGrid="0">
      <p:cViewPr varScale="1">
        <p:scale>
          <a:sx n="66" d="100"/>
          <a:sy n="66" d="100"/>
        </p:scale>
        <p:origin x="1960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(Start</a:t>
            </a:r>
            <a:r>
              <a:rPr lang="en-DK" dirty="0"/>
              <a:t>, target 19 slides excluding blanks</a:t>
            </a:r>
            <a:r>
              <a:rPr dirty="0"/>
              <a:t>)</a:t>
            </a:r>
          </a:p>
          <a:p>
            <a:endParaRPr dirty="0"/>
          </a:p>
          <a:p>
            <a:r>
              <a:rPr dirty="0"/>
              <a:t>Hello. </a:t>
            </a:r>
            <a:r>
              <a:rPr b="1" dirty="0"/>
              <a:t>Thanks</a:t>
            </a:r>
            <a:r>
              <a:rPr dirty="0"/>
              <a:t> for giving me the opportunity to talk here today.</a:t>
            </a:r>
          </a:p>
          <a:p>
            <a:endParaRPr dirty="0"/>
          </a:p>
          <a:p>
            <a:r>
              <a:rPr dirty="0"/>
              <a:t>I'm Carl,</a:t>
            </a:r>
            <a:r>
              <a:rPr lang="en-DK" dirty="0"/>
              <a:t> </a:t>
            </a:r>
            <a:r>
              <a:rPr dirty="0"/>
              <a:t>I'm a </a:t>
            </a:r>
            <a:r>
              <a:rPr b="1" dirty="0"/>
              <a:t>PhD</a:t>
            </a:r>
            <a:r>
              <a:rPr dirty="0"/>
              <a:t> </a:t>
            </a:r>
            <a:r>
              <a:rPr lang="en-DK" dirty="0"/>
              <a:t>fellow</a:t>
            </a:r>
            <a:r>
              <a:rPr dirty="0"/>
              <a:t> from the MEMO group at NMBU in Norway.</a:t>
            </a:r>
            <a:endParaRPr lang="en-DK" dirty="0"/>
          </a:p>
          <a:p>
            <a:endParaRPr dirty="0"/>
          </a:p>
          <a:p>
            <a:r>
              <a:rPr dirty="0"/>
              <a:t>Today I will present a state-of-the-art </a:t>
            </a:r>
            <a:r>
              <a:rPr b="1" dirty="0"/>
              <a:t>multi</a:t>
            </a:r>
            <a:r>
              <a:rPr dirty="0"/>
              <a:t>-</a:t>
            </a:r>
            <a:r>
              <a:rPr dirty="0" err="1"/>
              <a:t>omic</a:t>
            </a:r>
            <a:r>
              <a:rPr dirty="0"/>
              <a:t> </a:t>
            </a:r>
            <a:r>
              <a:rPr b="1" dirty="0"/>
              <a:t>holo</a:t>
            </a:r>
            <a:r>
              <a:rPr dirty="0"/>
              <a:t>-</a:t>
            </a:r>
            <a:r>
              <a:rPr dirty="0" err="1"/>
              <a:t>omic</a:t>
            </a:r>
            <a:r>
              <a:rPr dirty="0"/>
              <a:t> high resolution rumen based</a:t>
            </a:r>
            <a:r>
              <a:rPr lang="en-DK" dirty="0"/>
              <a:t> project that we have undertaken and are currently analysing the data for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-</a:t>
            </a:r>
            <a:endParaRPr lang="en-DK" dirty="0"/>
          </a:p>
          <a:p>
            <a:endParaRPr lang="en-DK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And stepping further into our multi-omics dataset.</a:t>
            </a:r>
          </a:p>
          <a:p>
            <a:endParaRPr dirty="0"/>
          </a:p>
          <a:p>
            <a:r>
              <a:rPr dirty="0"/>
              <a:t>Digesta </a:t>
            </a:r>
            <a:r>
              <a:rPr lang="en-DK" dirty="0"/>
              <a:t>metaT</a:t>
            </a:r>
            <a:r>
              <a:rPr dirty="0"/>
              <a:t>, rumen wall epithelium </a:t>
            </a:r>
            <a:r>
              <a:rPr lang="en-DK" dirty="0"/>
              <a:t>metaT</a:t>
            </a:r>
            <a:r>
              <a:rPr dirty="0"/>
              <a:t>, digesta </a:t>
            </a:r>
            <a:r>
              <a:rPr lang="en-DK" dirty="0"/>
              <a:t>metaP</a:t>
            </a:r>
            <a:r>
              <a:rPr dirty="0"/>
              <a:t> and rumen wall </a:t>
            </a:r>
            <a:r>
              <a:rPr lang="en-GB" dirty="0" err="1"/>
              <a:t>metaP</a:t>
            </a:r>
            <a:r>
              <a:rPr dirty="0"/>
              <a:t>.</a:t>
            </a:r>
          </a:p>
          <a:p>
            <a:endParaRPr lang="en-DK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signs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Split</a:t>
            </a:r>
            <a:r>
              <a:rPr lang="fi-FI" dirty="0"/>
              <a:t>.</a:t>
            </a:r>
            <a:endParaRPr lang="en-DK" dirty="0"/>
          </a:p>
          <a:p>
            <a:r>
              <a:rPr lang="en-DK" dirty="0"/>
              <a:t>-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/>
              <a:t>At </a:t>
            </a:r>
            <a:r>
              <a:rPr lang="fi-FI" dirty="0" err="1"/>
              <a:t>least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metatranscriptomics</a:t>
            </a:r>
            <a:r>
              <a:rPr lang="fi-FI" dirty="0"/>
              <a:t> and </a:t>
            </a:r>
            <a:r>
              <a:rPr lang="fi-FI" dirty="0" err="1"/>
              <a:t>metaproteomics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digesta</a:t>
            </a:r>
            <a:r>
              <a:rPr lang="fi-FI" dirty="0"/>
              <a:t>.</a:t>
            </a:r>
          </a:p>
          <a:p>
            <a:r>
              <a:rPr lang="fi-FI" dirty="0"/>
              <a:t>-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r>
              <a:rPr lang="fi-FI" dirty="0"/>
              <a:t>In </a:t>
            </a:r>
            <a:r>
              <a:rPr lang="fi-FI" b="1" dirty="0"/>
              <a:t>meta-</a:t>
            </a:r>
            <a:r>
              <a:rPr lang="fi-FI" b="1" dirty="0" err="1"/>
              <a:t>transcriptomics</a:t>
            </a:r>
            <a:r>
              <a:rPr lang="fi-FI" b="1" dirty="0"/>
              <a:t>, </a:t>
            </a:r>
            <a:r>
              <a:rPr lang="fi-FI" b="0" dirty="0"/>
              <a:t>top </a:t>
            </a:r>
            <a:r>
              <a:rPr lang="fi-FI" b="0" dirty="0" err="1"/>
              <a:t>left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clustering</a:t>
            </a:r>
            <a:r>
              <a:rPr lang="fi-FI" dirty="0"/>
              <a:t> </a:t>
            </a:r>
            <a:r>
              <a:rPr lang="fi-FI" dirty="0" err="1"/>
              <a:t>seems</a:t>
            </a:r>
            <a:r>
              <a:rPr lang="fi-FI" dirty="0"/>
              <a:t> </a:t>
            </a:r>
            <a:r>
              <a:rPr lang="fi-FI" b="0" dirty="0" err="1"/>
              <a:t>clearly</a:t>
            </a:r>
            <a:r>
              <a:rPr lang="fi-FI" dirty="0"/>
              <a:t> </a:t>
            </a:r>
            <a:r>
              <a:rPr lang="fi-FI" b="1" dirty="0" err="1"/>
              <a:t>present</a:t>
            </a:r>
            <a:r>
              <a:rPr lang="fi-FI" dirty="0"/>
              <a:t> in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b="1" dirty="0"/>
              <a:t>MAG</a:t>
            </a:r>
            <a:r>
              <a:rPr lang="fi-FI" dirty="0"/>
              <a:t> and </a:t>
            </a:r>
            <a:r>
              <a:rPr lang="fi-FI" b="1" dirty="0" err="1"/>
              <a:t>ciliate</a:t>
            </a:r>
            <a:r>
              <a:rPr lang="fi-FI" dirty="0"/>
              <a:t> data.</a:t>
            </a:r>
          </a:p>
          <a:p>
            <a:r>
              <a:rPr lang="fi-FI" dirty="0"/>
              <a:t>For </a:t>
            </a:r>
            <a:r>
              <a:rPr lang="fi-FI" b="1" dirty="0" err="1"/>
              <a:t>metaproteomics</a:t>
            </a:r>
            <a:r>
              <a:rPr lang="fi-FI" dirty="0"/>
              <a:t>, </a:t>
            </a:r>
            <a:r>
              <a:rPr lang="fi-FI" dirty="0" err="1"/>
              <a:t>bottom</a:t>
            </a:r>
            <a:r>
              <a:rPr lang="fi-FI" dirty="0"/>
              <a:t> </a:t>
            </a:r>
            <a:r>
              <a:rPr lang="fi-FI" dirty="0" err="1"/>
              <a:t>left</a:t>
            </a:r>
            <a:r>
              <a:rPr lang="fi-FI" dirty="0"/>
              <a:t>, </a:t>
            </a:r>
            <a:r>
              <a:rPr lang="fi-FI" dirty="0" err="1"/>
              <a:t>there</a:t>
            </a:r>
            <a:r>
              <a:rPr lang="fi-FI" dirty="0"/>
              <a:t> is a </a:t>
            </a:r>
            <a:r>
              <a:rPr lang="fi-FI" dirty="0" err="1"/>
              <a:t>bit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b="1" dirty="0" err="1"/>
              <a:t>overlap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clusters</a:t>
            </a:r>
            <a:r>
              <a:rPr lang="fi-FI" dirty="0"/>
              <a:t>.</a:t>
            </a:r>
          </a:p>
          <a:p>
            <a:endParaRPr dirty="0"/>
          </a:p>
          <a:p>
            <a:r>
              <a:rPr dirty="0"/>
              <a:t>Transcriptomics and proteomics are </a:t>
            </a:r>
            <a:r>
              <a:rPr b="0" i="0" dirty="0"/>
              <a:t>such</a:t>
            </a:r>
            <a:r>
              <a:rPr dirty="0"/>
              <a:t> different methods. Where proteomics has </a:t>
            </a:r>
            <a:r>
              <a:rPr b="1" dirty="0"/>
              <a:t>redundancy</a:t>
            </a:r>
            <a:r>
              <a:rPr dirty="0"/>
              <a:t> issues, transcriptomics is more </a:t>
            </a:r>
            <a:r>
              <a:rPr b="1" dirty="0"/>
              <a:t>specific</a:t>
            </a:r>
            <a:r>
              <a:rPr dirty="0"/>
              <a:t>. So the fact that we're seeing the same split across these different methods, is an indication that something </a:t>
            </a:r>
            <a:r>
              <a:rPr b="1" dirty="0"/>
              <a:t>biological</a:t>
            </a:r>
            <a:r>
              <a:rPr dirty="0"/>
              <a:t> might be going on.</a:t>
            </a:r>
          </a:p>
          <a:p>
            <a:endParaRPr lang="fi-FI" dirty="0"/>
          </a:p>
          <a:p>
            <a:r>
              <a:rPr lang="en-DK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41032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0" name="Shape 3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(VFA contrasted by The Split)</a:t>
            </a:r>
          </a:p>
          <a:p>
            <a:endParaRPr dirty="0"/>
          </a:p>
          <a:p>
            <a:r>
              <a:rPr dirty="0"/>
              <a:t>We also had 6 </a:t>
            </a:r>
            <a:r>
              <a:rPr b="1" dirty="0"/>
              <a:t>VFA</a:t>
            </a:r>
            <a:r>
              <a:rPr dirty="0"/>
              <a:t> targets as part of our </a:t>
            </a:r>
            <a:r>
              <a:rPr b="1" dirty="0"/>
              <a:t>metabolomics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We see </a:t>
            </a:r>
            <a:r>
              <a:rPr b="1" dirty="0"/>
              <a:t>propionic</a:t>
            </a:r>
            <a:r>
              <a:rPr dirty="0"/>
              <a:t> acid, </a:t>
            </a:r>
            <a:r>
              <a:rPr b="1" dirty="0"/>
              <a:t>butyric</a:t>
            </a:r>
            <a:r>
              <a:rPr dirty="0"/>
              <a:t> acid, </a:t>
            </a:r>
            <a:r>
              <a:rPr b="1" dirty="0"/>
              <a:t>isovaleric</a:t>
            </a:r>
            <a:r>
              <a:rPr dirty="0"/>
              <a:t> acid and </a:t>
            </a:r>
            <a:r>
              <a:rPr b="1" dirty="0"/>
              <a:t>valeric</a:t>
            </a:r>
            <a:r>
              <a:rPr dirty="0"/>
              <a:t> acid being significantly different between these split groups in the </a:t>
            </a:r>
            <a:r>
              <a:rPr b="1" dirty="0"/>
              <a:t>digesta</a:t>
            </a:r>
            <a:r>
              <a:rPr dirty="0"/>
              <a:t> of the bulls.</a:t>
            </a:r>
          </a:p>
          <a:p>
            <a:endParaRPr dirty="0"/>
          </a:p>
          <a:p>
            <a:r>
              <a:rPr dirty="0"/>
              <a:t>Specifically </a:t>
            </a:r>
            <a:r>
              <a:rPr b="1" dirty="0"/>
              <a:t>butyric</a:t>
            </a:r>
            <a:r>
              <a:rPr dirty="0"/>
              <a:t> and </a:t>
            </a:r>
            <a:r>
              <a:rPr b="1" dirty="0"/>
              <a:t>propionic</a:t>
            </a:r>
            <a:r>
              <a:rPr dirty="0"/>
              <a:t> acids have a large </a:t>
            </a:r>
            <a:r>
              <a:rPr b="1" dirty="0"/>
              <a:t>difference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VFAs are very important in the energy </a:t>
            </a:r>
            <a:r>
              <a:rPr b="1" dirty="0"/>
              <a:t>transfer</a:t>
            </a:r>
            <a:r>
              <a:rPr dirty="0"/>
              <a:t> from feed to host through the microbiome, so this is another </a:t>
            </a:r>
            <a:r>
              <a:rPr b="1" dirty="0"/>
              <a:t>hint</a:t>
            </a:r>
            <a:r>
              <a:rPr dirty="0"/>
              <a:t>, that something biological is lurking in The Split.</a:t>
            </a:r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So</a:t>
            </a:r>
            <a:r>
              <a:rPr dirty="0"/>
              <a:t> we know that this is not a batch or technical effect. So what is it </a:t>
            </a:r>
            <a:r>
              <a:rPr b="1" dirty="0"/>
              <a:t>then</a:t>
            </a:r>
            <a:r>
              <a:rPr dirty="0"/>
              <a:t>?</a:t>
            </a:r>
          </a:p>
          <a:p>
            <a:endParaRPr dirty="0"/>
          </a:p>
          <a:p>
            <a:r>
              <a:rPr dirty="0"/>
              <a:t>This is a </a:t>
            </a:r>
            <a:r>
              <a:rPr b="1" dirty="0"/>
              <a:t>MAG abundance </a:t>
            </a:r>
            <a:r>
              <a:rPr lang="fi-FI" b="1" dirty="0" err="1"/>
              <a:t>PCoA</a:t>
            </a:r>
            <a:r>
              <a:rPr b="1" dirty="0"/>
              <a:t> </a:t>
            </a:r>
            <a:r>
              <a:rPr lang="fi-FI" b="1" dirty="0"/>
              <a:t>bi-</a:t>
            </a:r>
            <a:r>
              <a:rPr lang="fi-FI" b="1" dirty="0" err="1"/>
              <a:t>plot</a:t>
            </a:r>
            <a:r>
              <a:rPr lang="fi-FI" dirty="0"/>
              <a:t>, </a:t>
            </a:r>
            <a:r>
              <a:rPr dirty="0"/>
              <a:t>showing samples</a:t>
            </a:r>
            <a:r>
              <a:rPr lang="fi-FI" dirty="0"/>
              <a:t> (</a:t>
            </a:r>
            <a:r>
              <a:rPr dirty="0"/>
              <a:t>bulls</a:t>
            </a:r>
            <a:r>
              <a:rPr lang="fi-FI" dirty="0"/>
              <a:t>)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MAGs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differ</a:t>
            </a:r>
            <a:r>
              <a:rPr lang="fi-FI" dirty="0"/>
              <a:t> </a:t>
            </a:r>
            <a:r>
              <a:rPr lang="fi-FI" dirty="0" err="1"/>
              <a:t>significantly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clusters</a:t>
            </a:r>
            <a:r>
              <a:rPr lang="fi-FI" dirty="0"/>
              <a:t>, </a:t>
            </a:r>
            <a:r>
              <a:rPr lang="fi-FI" dirty="0" err="1"/>
              <a:t>trimmed</a:t>
            </a:r>
            <a:r>
              <a:rPr lang="fi-FI" dirty="0"/>
              <a:t> to </a:t>
            </a:r>
            <a:r>
              <a:rPr lang="fi-FI" dirty="0" err="1"/>
              <a:t>genera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5 </a:t>
            </a: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MAGs</a:t>
            </a:r>
            <a:r>
              <a:rPr lang="fi-FI" dirty="0"/>
              <a:t>,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taxonomic</a:t>
            </a:r>
            <a:r>
              <a:rPr lang="fi-FI" dirty="0"/>
              <a:t> </a:t>
            </a:r>
            <a:r>
              <a:rPr lang="fi-FI" dirty="0" err="1"/>
              <a:t>details</a:t>
            </a:r>
            <a:r>
              <a:rPr lang="fi-FI" dirty="0"/>
              <a:t> </a:t>
            </a:r>
            <a:r>
              <a:rPr lang="fi-FI" dirty="0" err="1"/>
              <a:t>provided</a:t>
            </a:r>
            <a:r>
              <a:rPr lang="fi-FI" dirty="0"/>
              <a:t>.</a:t>
            </a:r>
          </a:p>
          <a:p>
            <a:endParaRPr dirty="0"/>
          </a:p>
          <a:p>
            <a:r>
              <a:rPr dirty="0"/>
              <a:t>What is interesting is that we see that the influential MAGs driving the split seem to often </a:t>
            </a:r>
            <a:r>
              <a:rPr b="1" dirty="0"/>
              <a:t>represent</a:t>
            </a:r>
            <a:r>
              <a:rPr dirty="0"/>
              <a:t> different strains of the same genus</a:t>
            </a:r>
            <a:r>
              <a:rPr lang="fi-FI" dirty="0"/>
              <a:t> -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b="1" i="1" dirty="0" err="1"/>
              <a:t>Methanobrevibacter</a:t>
            </a:r>
            <a:r>
              <a:rPr lang="fi-FI" i="1" dirty="0"/>
              <a:t> </a:t>
            </a:r>
            <a:r>
              <a:rPr lang="fi-FI" i="0" dirty="0"/>
              <a:t>and </a:t>
            </a:r>
            <a:r>
              <a:rPr lang="fi-FI" b="1" i="1" dirty="0" err="1"/>
              <a:t>Sodaliphilus</a:t>
            </a:r>
            <a:r>
              <a:rPr lang="fi-FI" i="1" dirty="0"/>
              <a:t> </a:t>
            </a:r>
            <a:r>
              <a:rPr lang="fi-FI" i="0" dirty="0" err="1"/>
              <a:t>MAGs</a:t>
            </a:r>
            <a:r>
              <a:rPr lang="fi-FI" i="0" dirty="0"/>
              <a:t> on </a:t>
            </a:r>
            <a:r>
              <a:rPr lang="fi-FI" b="1" i="0" dirty="0" err="1"/>
              <a:t>both</a:t>
            </a:r>
            <a:r>
              <a:rPr lang="fi-FI" i="0" dirty="0"/>
              <a:t> </a:t>
            </a:r>
            <a:r>
              <a:rPr lang="fi-FI" i="0" dirty="0" err="1"/>
              <a:t>sides</a:t>
            </a:r>
            <a:r>
              <a:rPr lang="fi-FI" i="0" dirty="0"/>
              <a:t> of </a:t>
            </a:r>
            <a:r>
              <a:rPr lang="fi-FI" i="0" dirty="0" err="1"/>
              <a:t>the</a:t>
            </a:r>
            <a:r>
              <a:rPr lang="fi-FI" i="0" dirty="0"/>
              <a:t> </a:t>
            </a:r>
            <a:r>
              <a:rPr lang="fi-FI" i="0" dirty="0" err="1"/>
              <a:t>second</a:t>
            </a:r>
            <a:r>
              <a:rPr lang="fi-FI" i="0" dirty="0"/>
              <a:t> </a:t>
            </a:r>
            <a:r>
              <a:rPr lang="fi-FI" i="0" dirty="0" err="1"/>
              <a:t>axis</a:t>
            </a:r>
            <a:r>
              <a:rPr lang="fi-FI" i="0" dirty="0"/>
              <a:t>.</a:t>
            </a:r>
          </a:p>
          <a:p>
            <a:endParaRPr lang="fi-FI" i="0" dirty="0"/>
          </a:p>
          <a:p>
            <a:r>
              <a:rPr lang="fi-FI" i="0" dirty="0"/>
              <a:t>-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DK" dirty="0"/>
              <a:t>(tid ~5:10)</a:t>
            </a:r>
          </a:p>
          <a:p>
            <a:r>
              <a:rPr dirty="0"/>
              <a:t>We think, maybe the </a:t>
            </a:r>
            <a:r>
              <a:rPr b="1" dirty="0"/>
              <a:t>Ciliates</a:t>
            </a:r>
            <a:r>
              <a:rPr dirty="0"/>
              <a:t> are taking part in driving this as well.</a:t>
            </a:r>
          </a:p>
          <a:p>
            <a:endParaRPr dirty="0"/>
          </a:p>
          <a:p>
            <a:r>
              <a:rPr dirty="0"/>
              <a:t>We saw in the digesta </a:t>
            </a:r>
            <a:r>
              <a:rPr lang="fi-FI" dirty="0" err="1"/>
              <a:t>metaT</a:t>
            </a:r>
            <a:r>
              <a:rPr lang="fi-FI" dirty="0"/>
              <a:t> and </a:t>
            </a:r>
            <a:r>
              <a:rPr lang="fi-FI" dirty="0" err="1"/>
              <a:t>metaP</a:t>
            </a:r>
            <a:r>
              <a:rPr dirty="0"/>
              <a:t> that the ciliates follow The Split.</a:t>
            </a:r>
            <a:endParaRPr lang="en-NO"/>
          </a:p>
          <a:p>
            <a:r>
              <a:rPr lang="en-NO"/>
              <a:t>Here are the 5 ciliate species that differ the most between the two clusters. All are increased in group2. </a:t>
            </a:r>
            <a:endParaRPr dirty="0"/>
          </a:p>
          <a:p>
            <a:endParaRPr lang="en-DK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These ciliate genomes are </a:t>
            </a:r>
            <a:r>
              <a:rPr lang="en-GB" b="1" dirty="0"/>
              <a:t>booming</a:t>
            </a:r>
            <a:r>
              <a:rPr lang="en-GB" dirty="0"/>
              <a:t> with fibre degrading </a:t>
            </a:r>
            <a:r>
              <a:rPr lang="en-GB" dirty="0" err="1"/>
              <a:t>cazymes</a:t>
            </a:r>
            <a:r>
              <a:rPr lang="en-GB" dirty="0"/>
              <a:t>. They play an important role in fermentation and butyrate production.</a:t>
            </a:r>
          </a:p>
          <a:p>
            <a:endParaRPr dirty="0"/>
          </a:p>
          <a:p>
            <a:r>
              <a:rPr dirty="0"/>
              <a:t>-</a:t>
            </a:r>
            <a:endParaRPr lang="en-DK" dirty="0"/>
          </a:p>
          <a:p>
            <a:endParaRPr lang="en-DK" dirty="0"/>
          </a:p>
          <a:p>
            <a:endParaRPr lang="en-DK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/>
              <a:t>For </a:t>
            </a:r>
            <a:r>
              <a:rPr lang="fi-FI" b="1" dirty="0" err="1"/>
              <a:t>comparison</a:t>
            </a:r>
            <a:r>
              <a:rPr lang="fi-FI" dirty="0"/>
              <a:t>,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these</a:t>
            </a:r>
            <a:r>
              <a:rPr lang="fi-FI" dirty="0"/>
              <a:t> 5 </a:t>
            </a:r>
            <a:r>
              <a:rPr lang="fi-FI" dirty="0" err="1"/>
              <a:t>ciliate</a:t>
            </a:r>
            <a:r>
              <a:rPr lang="fi-FI" dirty="0"/>
              <a:t> </a:t>
            </a:r>
            <a:r>
              <a:rPr lang="fi-FI" dirty="0" err="1"/>
              <a:t>species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numerically</a:t>
            </a:r>
            <a:r>
              <a:rPr lang="fi-FI" dirty="0"/>
              <a:t> </a:t>
            </a:r>
            <a:r>
              <a:rPr lang="fi-FI" b="1" dirty="0" err="1"/>
              <a:t>higher</a:t>
            </a:r>
            <a:r>
              <a:rPr lang="fi-FI" dirty="0"/>
              <a:t> </a:t>
            </a:r>
            <a:r>
              <a:rPr lang="fi-FI" dirty="0" err="1"/>
              <a:t>abundances</a:t>
            </a:r>
            <a:r>
              <a:rPr lang="fi-FI" dirty="0"/>
              <a:t> in group1,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b="1" dirty="0" err="1"/>
              <a:t>none</a:t>
            </a:r>
            <a:r>
              <a:rPr lang="fi-FI" dirty="0"/>
              <a:t> of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significantly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dirty="0"/>
              <a:t>These ciliate genomes are booming with </a:t>
            </a:r>
            <a:r>
              <a:rPr dirty="0" err="1"/>
              <a:t>fibre</a:t>
            </a:r>
            <a:r>
              <a:rPr dirty="0"/>
              <a:t> degrading </a:t>
            </a:r>
            <a:r>
              <a:rPr dirty="0" err="1"/>
              <a:t>cazymes</a:t>
            </a:r>
            <a:r>
              <a:rPr dirty="0"/>
              <a:t>. They play an important role in fermentation and butyrate production.</a:t>
            </a:r>
          </a:p>
          <a:p>
            <a:endParaRPr dirty="0"/>
          </a:p>
          <a:p>
            <a:r>
              <a:rPr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09219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(Quick intro to holo-</a:t>
            </a:r>
            <a:r>
              <a:rPr dirty="0" err="1"/>
              <a:t>omic</a:t>
            </a:r>
            <a:r>
              <a:rPr dirty="0"/>
              <a:t> modeling using WGCNA)</a:t>
            </a:r>
          </a:p>
          <a:p>
            <a:endParaRPr lang="en-DK" dirty="0"/>
          </a:p>
          <a:p>
            <a:r>
              <a:rPr lang="en-DK" dirty="0"/>
              <a:t>Using several different </a:t>
            </a:r>
            <a:r>
              <a:rPr lang="en-DK" b="0" dirty="0"/>
              <a:t>methodologies</a:t>
            </a:r>
            <a:r>
              <a:rPr lang="en-DK" dirty="0"/>
              <a:t> is a good way to </a:t>
            </a:r>
            <a:r>
              <a:rPr lang="en-DK" b="1" dirty="0"/>
              <a:t>validate</a:t>
            </a:r>
            <a:r>
              <a:rPr lang="en-DK" dirty="0"/>
              <a:t> ones results, so we looked into </a:t>
            </a:r>
            <a:r>
              <a:rPr lang="en-DK" b="1" dirty="0"/>
              <a:t>network</a:t>
            </a:r>
            <a:r>
              <a:rPr lang="en-DK" dirty="0"/>
              <a:t> analysis to see if we could observe and further characterize The Split.</a:t>
            </a:r>
            <a:endParaRPr dirty="0"/>
          </a:p>
          <a:p>
            <a:endParaRPr dirty="0"/>
          </a:p>
          <a:p>
            <a:r>
              <a:rPr dirty="0"/>
              <a:t>This overall problem that we're faced with is </a:t>
            </a:r>
            <a:r>
              <a:rPr b="1" dirty="0"/>
              <a:t>reminiscent</a:t>
            </a:r>
            <a:r>
              <a:rPr dirty="0"/>
              <a:t> of the </a:t>
            </a:r>
            <a:r>
              <a:rPr b="1" dirty="0"/>
              <a:t>needle-in-the-haystack</a:t>
            </a:r>
            <a:r>
              <a:rPr dirty="0"/>
              <a:t> problem.</a:t>
            </a:r>
          </a:p>
          <a:p>
            <a:r>
              <a:rPr dirty="0"/>
              <a:t>We have an absolute haystack of information, and we need to find the needle -- the biological signal that drives this split.</a:t>
            </a:r>
          </a:p>
          <a:p>
            <a:endParaRPr dirty="0"/>
          </a:p>
          <a:p>
            <a:r>
              <a:rPr dirty="0"/>
              <a:t>So we used </a:t>
            </a:r>
            <a:r>
              <a:rPr b="1" dirty="0"/>
              <a:t>WGCNA</a:t>
            </a:r>
            <a:r>
              <a:rPr dirty="0"/>
              <a:t> -weighted gene co-expression network analysis- which is a framework that does </a:t>
            </a:r>
            <a:r>
              <a:rPr b="1" dirty="0"/>
              <a:t>hierarchical</a:t>
            </a:r>
            <a:r>
              <a:rPr dirty="0"/>
              <a:t> clustering to group the proteins into clusters. For each of these clusters, </a:t>
            </a:r>
            <a:r>
              <a:rPr b="1" dirty="0"/>
              <a:t>principal component analysis</a:t>
            </a:r>
            <a:r>
              <a:rPr dirty="0"/>
              <a:t>, roughly, is applied to define so called eigen proteins, which are </a:t>
            </a:r>
            <a:r>
              <a:rPr b="1" dirty="0"/>
              <a:t>idealized proteins </a:t>
            </a:r>
            <a:r>
              <a:rPr dirty="0"/>
              <a:t>that capture the main variation within each of these clusters.</a:t>
            </a:r>
          </a:p>
          <a:p>
            <a:endParaRPr dirty="0"/>
          </a:p>
          <a:p>
            <a:r>
              <a:rPr lang="en-DK" dirty="0"/>
              <a:t>To t</a:t>
            </a:r>
            <a:r>
              <a:rPr dirty="0" err="1"/>
              <a:t>hese</a:t>
            </a:r>
            <a:r>
              <a:rPr dirty="0"/>
              <a:t> clusters -or eigen proteins hereof- we can correlate our </a:t>
            </a:r>
            <a:r>
              <a:rPr b="1" dirty="0"/>
              <a:t>KPIs</a:t>
            </a:r>
            <a:r>
              <a:rPr dirty="0"/>
              <a:t> and metadata. What you see here </a:t>
            </a:r>
            <a:r>
              <a:rPr lang="en-DK" dirty="0"/>
              <a:t>are</a:t>
            </a:r>
            <a:r>
              <a:rPr dirty="0"/>
              <a:t> all digesta eigen proteins correlated to </a:t>
            </a:r>
            <a:r>
              <a:rPr lang="en-DK" dirty="0"/>
              <a:t>The Split</a:t>
            </a:r>
            <a:r>
              <a:rPr dirty="0"/>
              <a:t> variable.</a:t>
            </a:r>
          </a:p>
          <a:p>
            <a:endParaRPr dirty="0"/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If we then take the top 5% most </a:t>
            </a:r>
            <a:r>
              <a:rPr b="1" dirty="0"/>
              <a:t>correlated </a:t>
            </a:r>
            <a:r>
              <a:rPr dirty="0"/>
              <a:t>proteins in these </a:t>
            </a:r>
            <a:r>
              <a:rPr b="1" dirty="0"/>
              <a:t>modules</a:t>
            </a:r>
            <a:r>
              <a:rPr dirty="0"/>
              <a:t>, and </a:t>
            </a:r>
            <a:r>
              <a:rPr b="1" dirty="0"/>
              <a:t>summarize </a:t>
            </a:r>
            <a:r>
              <a:rPr dirty="0"/>
              <a:t>which </a:t>
            </a:r>
            <a:r>
              <a:rPr b="1" dirty="0"/>
              <a:t>species </a:t>
            </a:r>
            <a:r>
              <a:rPr dirty="0"/>
              <a:t>they come from, we get something that looks like </a:t>
            </a:r>
            <a:r>
              <a:rPr lang="en-DK" dirty="0"/>
              <a:t>--&gt; </a:t>
            </a:r>
            <a:r>
              <a:rPr dirty="0"/>
              <a:t>this</a:t>
            </a:r>
            <a:r>
              <a:rPr lang="en-DK" dirty="0"/>
              <a:t> </a:t>
            </a:r>
            <a:r>
              <a:rPr lang="en-DK" dirty="0">
                <a:sym typeface="Wingdings" pitchFamily="2" charset="2"/>
              </a:rPr>
              <a:t>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clades in the </a:t>
            </a:r>
            <a:r>
              <a:rPr b="1" dirty="0"/>
              <a:t>panes</a:t>
            </a:r>
            <a:r>
              <a:rPr dirty="0"/>
              <a:t> are phylum and class, and the names </a:t>
            </a:r>
            <a:r>
              <a:rPr b="1" dirty="0"/>
              <a:t>next to the dots </a:t>
            </a:r>
            <a:r>
              <a:rPr dirty="0"/>
              <a:t>are genus and species.</a:t>
            </a:r>
          </a:p>
          <a:p>
            <a:endParaRPr dirty="0"/>
          </a:p>
          <a:p>
            <a:r>
              <a:rPr dirty="0"/>
              <a:t>What we see is that there is a great overlap of these results with the metagenomic split results. Let me annotate which ones are </a:t>
            </a:r>
            <a:r>
              <a:rPr b="1" dirty="0"/>
              <a:t>overlapping</a:t>
            </a:r>
            <a:r>
              <a:rPr dirty="0"/>
              <a:t>.</a:t>
            </a:r>
            <a:r>
              <a:rPr lang="en-DK" dirty="0"/>
              <a:t> </a:t>
            </a:r>
            <a:r>
              <a:rPr lang="en-DK" dirty="0">
                <a:sym typeface="Wingdings" pitchFamily="2" charset="2"/>
              </a:rPr>
              <a:t></a:t>
            </a:r>
          </a:p>
          <a:p>
            <a:endParaRPr lang="en-DK" dirty="0">
              <a:sym typeface="Wingdings" pitchFamily="2" charset="2"/>
            </a:endParaRPr>
          </a:p>
          <a:p>
            <a:r>
              <a:rPr lang="en-DK" dirty="0">
                <a:sym typeface="Wingdings" pitchFamily="2" charset="2"/>
              </a:rPr>
              <a:t>-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(The </a:t>
            </a:r>
            <a:r>
              <a:rPr dirty="0" err="1"/>
              <a:t>holobiont</a:t>
            </a:r>
            <a:r>
              <a:rPr dirty="0"/>
              <a:t>)</a:t>
            </a:r>
            <a:endParaRPr lang="en-DK" dirty="0"/>
          </a:p>
          <a:p>
            <a:pPr>
              <a:defRPr b="1"/>
            </a:pPr>
            <a:endParaRPr lang="en-DK" dirty="0"/>
          </a:p>
          <a:p>
            <a:pPr>
              <a:defRPr b="1"/>
            </a:pPr>
            <a:r>
              <a:rPr lang="en-DK" b="0" dirty="0"/>
              <a:t>The </a:t>
            </a:r>
            <a:r>
              <a:rPr lang="en-DK" b="1" dirty="0"/>
              <a:t>cattle</a:t>
            </a:r>
            <a:r>
              <a:rPr lang="en-DK" b="0" dirty="0"/>
              <a:t> is a great example of a holobiont. </a:t>
            </a:r>
          </a:p>
          <a:p>
            <a:endParaRPr dirty="0"/>
          </a:p>
          <a:p>
            <a:r>
              <a:rPr dirty="0"/>
              <a:t>The cattle hosts a </a:t>
            </a:r>
            <a:r>
              <a:rPr b="1" dirty="0"/>
              <a:t>microbiome</a:t>
            </a:r>
            <a:r>
              <a:rPr dirty="0"/>
              <a:t> in its rumen, which is the first of the stomachs that the feed enters </a:t>
            </a:r>
            <a:r>
              <a:rPr lang="en-DK" dirty="0"/>
              <a:t>when</a:t>
            </a:r>
            <a:r>
              <a:rPr dirty="0"/>
              <a:t> </a:t>
            </a:r>
            <a:r>
              <a:rPr b="1" dirty="0"/>
              <a:t>grazing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There is an </a:t>
            </a:r>
            <a:r>
              <a:rPr b="1" dirty="0"/>
              <a:t>axis</a:t>
            </a:r>
            <a:r>
              <a:rPr dirty="0"/>
              <a:t> from the digesta through the rumen wall to the liver. In the rumen</a:t>
            </a:r>
            <a:r>
              <a:rPr lang="en-DK" dirty="0"/>
              <a:t>,</a:t>
            </a:r>
            <a:r>
              <a:rPr dirty="0"/>
              <a:t> </a:t>
            </a:r>
            <a:r>
              <a:rPr b="1" dirty="0"/>
              <a:t>plant fibers </a:t>
            </a:r>
            <a:r>
              <a:rPr dirty="0"/>
              <a:t>are degraded by microbes into SCFAs or VFAs and more complex metabolites that are taken up through the </a:t>
            </a:r>
            <a:r>
              <a:rPr b="1" dirty="0"/>
              <a:t>epithelium</a:t>
            </a:r>
            <a:r>
              <a:rPr dirty="0"/>
              <a:t> of the rumen wall. </a:t>
            </a:r>
            <a:endParaRPr lang="en-DK" dirty="0"/>
          </a:p>
          <a:p>
            <a:r>
              <a:rPr dirty="0"/>
              <a:t>The rumen wall is able to </a:t>
            </a:r>
            <a:r>
              <a:rPr b="1" dirty="0"/>
              <a:t>directly transport </a:t>
            </a:r>
            <a:r>
              <a:rPr dirty="0"/>
              <a:t>some VFAs directly into the blood</a:t>
            </a:r>
            <a:r>
              <a:rPr lang="en-DK" dirty="0"/>
              <a:t> -- </a:t>
            </a:r>
            <a:r>
              <a:rPr dirty="0"/>
              <a:t>Whereas more complex metabolites like acetate and propionate</a:t>
            </a:r>
            <a:r>
              <a:rPr lang="en-DK" dirty="0"/>
              <a:t>,</a:t>
            </a:r>
            <a:r>
              <a:rPr dirty="0"/>
              <a:t> are transported through the </a:t>
            </a:r>
            <a:r>
              <a:rPr b="1" dirty="0"/>
              <a:t>portal vein</a:t>
            </a:r>
            <a:r>
              <a:rPr dirty="0"/>
              <a:t> to the liver</a:t>
            </a:r>
            <a:r>
              <a:rPr lang="en-DK" dirty="0"/>
              <a:t>,</a:t>
            </a:r>
            <a:r>
              <a:rPr dirty="0"/>
              <a:t> where they are processed before they become </a:t>
            </a:r>
            <a:r>
              <a:rPr b="1" dirty="0"/>
              <a:t>available</a:t>
            </a:r>
            <a:r>
              <a:rPr dirty="0"/>
              <a:t> for the host.</a:t>
            </a:r>
            <a:endParaRPr lang="en-GB" dirty="0"/>
          </a:p>
          <a:p>
            <a:endParaRPr lang="en-GB" dirty="0"/>
          </a:p>
          <a:p>
            <a:r>
              <a:rPr lang="en-GB" dirty="0"/>
              <a:t>We hypothesize that this microbiome </a:t>
            </a:r>
            <a:r>
              <a:rPr lang="en-GB" b="1" dirty="0"/>
              <a:t>interacts</a:t>
            </a:r>
            <a:r>
              <a:rPr lang="en-GB" dirty="0"/>
              <a:t> with its host. There might be several processes where the host -in this case the cattle- directs the microbiome: consisting of bacteria, archaea, ciliates and fungi - </a:t>
            </a:r>
            <a:r>
              <a:rPr lang="en-GB" b="1" dirty="0"/>
              <a:t>and viruses.</a:t>
            </a:r>
          </a:p>
          <a:p>
            <a:endParaRPr lang="en-GB" dirty="0"/>
          </a:p>
          <a:p>
            <a:r>
              <a:rPr lang="en-GB" dirty="0"/>
              <a:t>-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0" name="Shape 4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So these are the Bacteria that </a:t>
            </a:r>
            <a:r>
              <a:rPr b="1" dirty="0"/>
              <a:t>overlap</a:t>
            </a:r>
            <a:r>
              <a:rPr dirty="0"/>
              <a:t> with the </a:t>
            </a:r>
            <a:r>
              <a:rPr lang="en-GB" b="1" dirty="0"/>
              <a:t>MAG abundance </a:t>
            </a:r>
            <a:r>
              <a:rPr lang="en-GB" b="1" dirty="0" err="1"/>
              <a:t>PCoA</a:t>
            </a:r>
            <a:r>
              <a:rPr lang="en-GB" b="1" dirty="0"/>
              <a:t> </a:t>
            </a:r>
            <a:r>
              <a:rPr dirty="0"/>
              <a:t>of the metagenomes.</a:t>
            </a:r>
            <a:endParaRPr lang="en-DK" dirty="0"/>
          </a:p>
          <a:p>
            <a:endParaRPr lang="en-DK" dirty="0"/>
          </a:p>
          <a:p>
            <a:endParaRPr lang="en-DK" dirty="0"/>
          </a:p>
          <a:p>
            <a:r>
              <a:rPr lang="en-DK" dirty="0"/>
              <a:t>-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0" name="Shape 4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And additionally, these are the Ciliates that I've already </a:t>
            </a:r>
            <a:r>
              <a:rPr lang="en-DK" dirty="0"/>
              <a:t>glossed over</a:t>
            </a:r>
            <a:r>
              <a:rPr dirty="0"/>
              <a:t>. </a:t>
            </a:r>
            <a:r>
              <a:rPr dirty="0" err="1"/>
              <a:t>Isotricha</a:t>
            </a:r>
            <a:r>
              <a:rPr dirty="0"/>
              <a:t> and </a:t>
            </a:r>
            <a:r>
              <a:rPr dirty="0" err="1"/>
              <a:t>Entodinium</a:t>
            </a:r>
            <a:r>
              <a:rPr dirty="0"/>
              <a:t> in </a:t>
            </a:r>
            <a:r>
              <a:rPr b="1" dirty="0"/>
              <a:t>group1</a:t>
            </a:r>
            <a:r>
              <a:rPr dirty="0"/>
              <a:t>, and </a:t>
            </a:r>
            <a:r>
              <a:rPr dirty="0" err="1"/>
              <a:t>Epidinium</a:t>
            </a:r>
            <a:r>
              <a:rPr dirty="0"/>
              <a:t> in </a:t>
            </a:r>
            <a:r>
              <a:rPr b="1" dirty="0"/>
              <a:t>group2</a:t>
            </a:r>
            <a:r>
              <a:rPr dirty="0"/>
              <a:t>. Which is exactly what we've already seen. Here it looks </a:t>
            </a:r>
            <a:r>
              <a:rPr b="1" dirty="0"/>
              <a:t>specifically</a:t>
            </a:r>
            <a:r>
              <a:rPr lang="en-DK" b="1" dirty="0"/>
              <a:t> like </a:t>
            </a:r>
            <a:r>
              <a:rPr b="1" dirty="0" err="1"/>
              <a:t>Isotricha</a:t>
            </a:r>
            <a:r>
              <a:rPr i="1" dirty="0"/>
              <a:t> </a:t>
            </a:r>
            <a:r>
              <a:rPr dirty="0"/>
              <a:t>plays a large role.</a:t>
            </a:r>
          </a:p>
          <a:p>
            <a:endParaRPr dirty="0"/>
          </a:p>
          <a:p>
            <a:r>
              <a:rPr dirty="0"/>
              <a:t>Again. This is a completely </a:t>
            </a:r>
            <a:r>
              <a:rPr b="1" dirty="0"/>
              <a:t>different</a:t>
            </a:r>
            <a:r>
              <a:rPr dirty="0"/>
              <a:t> approach, but we find many of the </a:t>
            </a:r>
            <a:r>
              <a:rPr b="1" dirty="0"/>
              <a:t>same</a:t>
            </a:r>
            <a:r>
              <a:rPr dirty="0"/>
              <a:t> species as with the </a:t>
            </a:r>
            <a:r>
              <a:rPr lang="en-GB" b="1" dirty="0"/>
              <a:t>MAG abundance </a:t>
            </a:r>
            <a:r>
              <a:rPr lang="en-GB" b="1" dirty="0" err="1"/>
              <a:t>PCoA</a:t>
            </a:r>
            <a:r>
              <a:rPr dirty="0"/>
              <a:t>, at least for the </a:t>
            </a:r>
            <a:r>
              <a:rPr b="1" dirty="0"/>
              <a:t>bacteria</a:t>
            </a:r>
            <a:r>
              <a:rPr lang="en-DK" b="1" dirty="0"/>
              <a:t>.</a:t>
            </a:r>
            <a:endParaRPr dirty="0"/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(Take-home)</a:t>
            </a:r>
          </a:p>
          <a:p>
            <a:r>
              <a:rPr dirty="0"/>
              <a:t>So this is the take home.</a:t>
            </a:r>
          </a:p>
          <a:p>
            <a:endParaRPr dirty="0"/>
          </a:p>
          <a:p>
            <a:r>
              <a:rPr b="1" dirty="0"/>
              <a:t>Two</a:t>
            </a:r>
            <a:r>
              <a:rPr dirty="0"/>
              <a:t> clusters, and good reason to believe that it is </a:t>
            </a:r>
            <a:r>
              <a:rPr b="1" dirty="0"/>
              <a:t>biological</a:t>
            </a:r>
            <a:r>
              <a:rPr dirty="0"/>
              <a:t>.</a:t>
            </a:r>
            <a:endParaRPr lang="en-DK" dirty="0"/>
          </a:p>
          <a:p>
            <a:endParaRPr lang="en-DK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There is a </a:t>
            </a:r>
            <a:r>
              <a:rPr lang="en-GB" sz="2400" b="1" dirty="0"/>
              <a:t>need</a:t>
            </a:r>
            <a:r>
              <a:rPr lang="en-GB" sz="2400" dirty="0"/>
              <a:t> to find the gold standard for integrating the multi-</a:t>
            </a:r>
            <a:r>
              <a:rPr lang="en-GB" sz="2400" dirty="0" err="1"/>
              <a:t>omic</a:t>
            </a:r>
            <a:r>
              <a:rPr lang="en-GB" sz="2400" dirty="0"/>
              <a:t> layers of holo-</a:t>
            </a:r>
            <a:r>
              <a:rPr lang="en-GB" sz="2400" dirty="0" err="1"/>
              <a:t>omic</a:t>
            </a:r>
            <a:r>
              <a:rPr lang="en-GB" sz="2400" dirty="0"/>
              <a:t> studies.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One </a:t>
            </a:r>
            <a:r>
              <a:rPr lang="en-GB" sz="2400" b="1" dirty="0"/>
              <a:t>approach</a:t>
            </a:r>
            <a:r>
              <a:rPr lang="en-GB" sz="2400" dirty="0"/>
              <a:t> could be to generalize a workflow that can correlate the principal components of variation across multi-omics layers and highlight metabolic function across a wide array of databases like we did here. Some of these tools already exist.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But the </a:t>
            </a:r>
            <a:r>
              <a:rPr lang="en-GB" sz="2400" b="1" dirty="0"/>
              <a:t>problem</a:t>
            </a:r>
            <a:r>
              <a:rPr lang="en-GB" sz="2400" dirty="0"/>
              <a:t> is that databases are often </a:t>
            </a:r>
            <a:r>
              <a:rPr lang="en-GB" sz="2400" b="1" dirty="0"/>
              <a:t>limited</a:t>
            </a:r>
            <a:r>
              <a:rPr lang="en-GB" sz="2400" dirty="0"/>
              <a:t> and too </a:t>
            </a:r>
            <a:r>
              <a:rPr lang="en-GB" sz="2400" b="1" dirty="0"/>
              <a:t>species specific </a:t>
            </a:r>
            <a:r>
              <a:rPr lang="en-GB" sz="2400" dirty="0"/>
              <a:t>to capture the </a:t>
            </a:r>
            <a:r>
              <a:rPr lang="en-GB" sz="2400" b="1" dirty="0"/>
              <a:t>variation</a:t>
            </a:r>
            <a:r>
              <a:rPr lang="en-GB" sz="2400" dirty="0"/>
              <a:t> of complex </a:t>
            </a:r>
            <a:r>
              <a:rPr lang="en-GB" sz="2400" dirty="0" err="1"/>
              <a:t>holobionts</a:t>
            </a:r>
            <a:r>
              <a:rPr lang="en-GB" sz="2400" dirty="0"/>
              <a:t>. Maybe we should start with generalized databases with metabolic function and build from there.</a:t>
            </a:r>
          </a:p>
          <a:p>
            <a:endParaRPr lang="en-DK" dirty="0"/>
          </a:p>
          <a:p>
            <a:endParaRPr lang="en-DK" dirty="0"/>
          </a:p>
          <a:p>
            <a:r>
              <a:rPr lang="en-DK" dirty="0"/>
              <a:t>Finally, </a:t>
            </a:r>
            <a:r>
              <a:rPr lang="en-GB" dirty="0"/>
              <a:t>I want to give a special </a:t>
            </a:r>
            <a:r>
              <a:rPr lang="en-GB" b="1" dirty="0"/>
              <a:t>shout out </a:t>
            </a:r>
            <a:r>
              <a:rPr lang="en-GB" dirty="0"/>
              <a:t>to my colleague, postdoc </a:t>
            </a:r>
            <a:r>
              <a:rPr lang="en-GB" b="1" dirty="0"/>
              <a:t>Velma Tea </a:t>
            </a:r>
            <a:r>
              <a:rPr lang="en-GB" b="1" dirty="0" err="1"/>
              <a:t>Essi</a:t>
            </a:r>
            <a:r>
              <a:rPr lang="en-GB" b="1" dirty="0"/>
              <a:t> </a:t>
            </a:r>
            <a:r>
              <a:rPr lang="en-GB" b="1" dirty="0" err="1"/>
              <a:t>Aho</a:t>
            </a:r>
            <a:r>
              <a:rPr lang="en-GB" b="1" dirty="0"/>
              <a:t> </a:t>
            </a:r>
            <a:r>
              <a:rPr lang="en-GB" dirty="0"/>
              <a:t>who did a </a:t>
            </a:r>
            <a:r>
              <a:rPr lang="en-GB" i="1" dirty="0"/>
              <a:t>lot</a:t>
            </a:r>
            <a:r>
              <a:rPr lang="en-GB" dirty="0"/>
              <a:t> of work to characterize the </a:t>
            </a:r>
            <a:r>
              <a:rPr lang="en-GB" b="1" dirty="0"/>
              <a:t>variation</a:t>
            </a:r>
            <a:r>
              <a:rPr lang="en-GB" dirty="0"/>
              <a:t> and to test for possible batch and technical </a:t>
            </a:r>
            <a:r>
              <a:rPr lang="en-GB" b="1" dirty="0"/>
              <a:t>effects</a:t>
            </a:r>
            <a:r>
              <a:rPr lang="en-GB" dirty="0"/>
              <a:t>. She will present this more in depth at </a:t>
            </a:r>
            <a:r>
              <a:rPr lang="en-GB" b="1" dirty="0"/>
              <a:t>ISME in South Africa</a:t>
            </a:r>
            <a:r>
              <a:rPr lang="en-GB" dirty="0"/>
              <a:t>, less than two months from now.</a:t>
            </a:r>
          </a:p>
          <a:p>
            <a:endParaRPr lang="en-DK" dirty="0"/>
          </a:p>
          <a:p>
            <a:r>
              <a:rPr lang="en-DK" dirty="0"/>
              <a:t>-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r>
              <a:rPr dirty="0"/>
              <a:t>Now I will </a:t>
            </a:r>
            <a:r>
              <a:rPr b="1" dirty="0"/>
              <a:t>open</a:t>
            </a:r>
            <a:r>
              <a:rPr dirty="0"/>
              <a:t> the </a:t>
            </a:r>
            <a:r>
              <a:rPr b="1" dirty="0"/>
              <a:t>discussion</a:t>
            </a:r>
            <a:r>
              <a:rPr dirty="0"/>
              <a:t> and </a:t>
            </a:r>
            <a:r>
              <a:rPr b="1" dirty="0"/>
              <a:t>questions</a:t>
            </a:r>
            <a:r>
              <a:rPr dirty="0"/>
              <a:t> part of my presentation. I must say, these are </a:t>
            </a:r>
            <a:r>
              <a:rPr b="1" dirty="0"/>
              <a:t>preliminary</a:t>
            </a:r>
            <a:r>
              <a:rPr dirty="0"/>
              <a:t> data, and we're still trying to figure things out. But let me know what </a:t>
            </a:r>
            <a:r>
              <a:rPr b="1" dirty="0"/>
              <a:t>your</a:t>
            </a:r>
            <a:r>
              <a:rPr dirty="0"/>
              <a:t> ideas and questions are.</a:t>
            </a:r>
          </a:p>
          <a:p>
            <a:r>
              <a:rPr dirty="0"/>
              <a:t>---</a:t>
            </a:r>
          </a:p>
          <a:p>
            <a:r>
              <a:rPr dirty="0"/>
              <a:t>standard answer #1: This is </a:t>
            </a:r>
            <a:r>
              <a:rPr b="1" dirty="0"/>
              <a:t>preliminary</a:t>
            </a:r>
            <a:r>
              <a:rPr dirty="0"/>
              <a:t> data and we're still working on this. We also still have more questions than answers.</a:t>
            </a:r>
          </a:p>
          <a:p>
            <a:endParaRPr dirty="0"/>
          </a:p>
          <a:p>
            <a:r>
              <a:rPr dirty="0"/>
              <a:t>#2: A reason why ciliates can sustain such a large biomass is</a:t>
            </a:r>
            <a:r>
              <a:rPr lang="en-DK" dirty="0"/>
              <a:t> </a:t>
            </a:r>
            <a:r>
              <a:rPr dirty="0"/>
              <a:t>because they </a:t>
            </a:r>
            <a:r>
              <a:rPr b="1" dirty="0"/>
              <a:t>predate</a:t>
            </a:r>
            <a:r>
              <a:rPr dirty="0"/>
              <a:t> on prokaryotes.</a:t>
            </a:r>
            <a:r>
              <a:rPr lang="en-DK" dirty="0"/>
              <a:t> And there are signs of predation in the </a:t>
            </a:r>
            <a:r>
              <a:rPr lang="en-DK" b="1" dirty="0"/>
              <a:t>proteomic</a:t>
            </a:r>
            <a:r>
              <a:rPr lang="en-DK" dirty="0"/>
              <a:t> results.</a:t>
            </a:r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(Sampling the complete </a:t>
            </a:r>
            <a:r>
              <a:rPr dirty="0" err="1"/>
              <a:t>holobiont</a:t>
            </a:r>
            <a:r>
              <a:rPr dirty="0"/>
              <a:t>)</a:t>
            </a:r>
          </a:p>
          <a:p>
            <a:pPr>
              <a:defRPr b="1"/>
            </a:pPr>
            <a:endParaRPr dirty="0"/>
          </a:p>
          <a:p>
            <a:r>
              <a:rPr dirty="0"/>
              <a:t>So this is why our project becomes </a:t>
            </a:r>
            <a:r>
              <a:rPr b="1" dirty="0"/>
              <a:t>relevant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We </a:t>
            </a:r>
            <a:r>
              <a:rPr b="1" dirty="0"/>
              <a:t>sampled 71 </a:t>
            </a:r>
            <a:r>
              <a:rPr dirty="0"/>
              <a:t>cattle bulls</a:t>
            </a:r>
            <a:r>
              <a:rPr lang="en-DK" dirty="0"/>
              <a:t>. Two breeds, Luing, and Aberdeen Angus Limousin cross.</a:t>
            </a:r>
          </a:p>
          <a:p>
            <a:endParaRPr lang="en-DK" dirty="0"/>
          </a:p>
          <a:p>
            <a:r>
              <a:rPr lang="en-DK" b="1" dirty="0"/>
              <a:t>Three</a:t>
            </a:r>
            <a:r>
              <a:rPr lang="en-DK" dirty="0"/>
              <a:t> sample locations to capture the holo-omic axis – </a:t>
            </a:r>
            <a:r>
              <a:rPr lang="en-DK" b="1" dirty="0"/>
              <a:t>Three</a:t>
            </a:r>
            <a:r>
              <a:rPr lang="en-DK" dirty="0"/>
              <a:t> columns in the table.</a:t>
            </a:r>
          </a:p>
          <a:p>
            <a:endParaRPr lang="en-DK" dirty="0"/>
          </a:p>
          <a:p>
            <a:r>
              <a:rPr lang="en-DK" dirty="0"/>
              <a:t>Comprehensive sequencing of </a:t>
            </a:r>
            <a:r>
              <a:rPr lang="en-DK" b="1" dirty="0"/>
              <a:t>several molecular layers</a:t>
            </a:r>
            <a:r>
              <a:rPr lang="en-DK" dirty="0"/>
              <a:t> to capture the metabolism and signalling of the biological pathways – several </a:t>
            </a:r>
            <a:r>
              <a:rPr lang="en-DK" b="1" dirty="0"/>
              <a:t>rows</a:t>
            </a:r>
            <a:r>
              <a:rPr lang="en-DK" dirty="0"/>
              <a:t> in the table.</a:t>
            </a:r>
            <a:endParaRPr dirty="0"/>
          </a:p>
          <a:p>
            <a:endParaRPr dirty="0"/>
          </a:p>
          <a:p>
            <a:r>
              <a:rPr dirty="0"/>
              <a:t>(DNA)</a:t>
            </a:r>
            <a:endParaRPr lang="en-DK" dirty="0"/>
          </a:p>
          <a:p>
            <a:r>
              <a:rPr lang="en-DK" dirty="0"/>
              <a:t>For DNA we have 16S for </a:t>
            </a:r>
            <a:r>
              <a:rPr lang="en-DK" b="1" dirty="0"/>
              <a:t>overview, </a:t>
            </a:r>
            <a:r>
              <a:rPr lang="en-DK" dirty="0"/>
              <a:t>illumina for </a:t>
            </a:r>
            <a:r>
              <a:rPr lang="en-DK" b="1" dirty="0"/>
              <a:t>depth </a:t>
            </a:r>
            <a:r>
              <a:rPr lang="en-DK" b="0" dirty="0"/>
              <a:t>and</a:t>
            </a:r>
            <a:r>
              <a:rPr lang="en-DK" dirty="0"/>
              <a:t> ONT R10.4 for </a:t>
            </a:r>
            <a:r>
              <a:rPr lang="en-DK" b="1" dirty="0"/>
              <a:t>length</a:t>
            </a:r>
            <a:r>
              <a:rPr lang="en-DK" b="0" dirty="0"/>
              <a:t>.</a:t>
            </a:r>
            <a:endParaRPr b="0" dirty="0"/>
          </a:p>
          <a:p>
            <a:endParaRPr dirty="0"/>
          </a:p>
          <a:p>
            <a:r>
              <a:rPr dirty="0"/>
              <a:t>(RNA and proteomics)</a:t>
            </a:r>
          </a:p>
          <a:p>
            <a:r>
              <a:rPr dirty="0"/>
              <a:t>For </a:t>
            </a:r>
            <a:r>
              <a:rPr b="1" dirty="0"/>
              <a:t>RNA</a:t>
            </a:r>
            <a:r>
              <a:rPr dirty="0"/>
              <a:t>, </a:t>
            </a:r>
            <a:r>
              <a:rPr b="1" dirty="0"/>
              <a:t>proteomics </a:t>
            </a:r>
            <a:r>
              <a:rPr dirty="0"/>
              <a:t>and untargeted </a:t>
            </a:r>
            <a:r>
              <a:rPr b="1" dirty="0"/>
              <a:t>metabolomics </a:t>
            </a:r>
            <a:r>
              <a:rPr dirty="0"/>
              <a:t>we have analyzed </a:t>
            </a:r>
            <a:r>
              <a:rPr b="1" dirty="0"/>
              <a:t>all three</a:t>
            </a:r>
            <a:r>
              <a:rPr dirty="0"/>
              <a:t> sample locations.</a:t>
            </a:r>
          </a:p>
          <a:p>
            <a:endParaRPr dirty="0"/>
          </a:p>
          <a:p>
            <a:r>
              <a:rPr dirty="0"/>
              <a:t>(VFA)</a:t>
            </a:r>
          </a:p>
          <a:p>
            <a:r>
              <a:rPr dirty="0"/>
              <a:t>Regarding </a:t>
            </a:r>
            <a:r>
              <a:rPr b="1" dirty="0"/>
              <a:t>VFAs</a:t>
            </a:r>
            <a:r>
              <a:rPr dirty="0"/>
              <a:t> we have measurements for 6 common targets in the digesta, to track the breakdown of </a:t>
            </a:r>
            <a:r>
              <a:rPr b="1" dirty="0"/>
              <a:t>plant </a:t>
            </a:r>
            <a:r>
              <a:rPr b="1" dirty="0" err="1"/>
              <a:t>fibre</a:t>
            </a:r>
            <a:r>
              <a:rPr b="1" dirty="0"/>
              <a:t> </a:t>
            </a:r>
            <a:r>
              <a:rPr dirty="0"/>
              <a:t>polymers.</a:t>
            </a:r>
          </a:p>
          <a:p>
            <a:endParaRPr dirty="0"/>
          </a:p>
          <a:p>
            <a:r>
              <a:rPr dirty="0"/>
              <a:t>And for </a:t>
            </a:r>
            <a:r>
              <a:rPr b="1" dirty="0"/>
              <a:t>phenotypic</a:t>
            </a:r>
            <a:r>
              <a:rPr dirty="0"/>
              <a:t> information</a:t>
            </a:r>
            <a:r>
              <a:rPr lang="en-DK" dirty="0"/>
              <a:t>: Among other key performance indecees </a:t>
            </a:r>
            <a:r>
              <a:rPr dirty="0"/>
              <a:t>we have methane production using a </a:t>
            </a:r>
            <a:r>
              <a:rPr b="1" dirty="0"/>
              <a:t>respiration</a:t>
            </a:r>
            <a:r>
              <a:rPr dirty="0"/>
              <a:t> chamber method where we saw 30% variation </a:t>
            </a:r>
            <a:r>
              <a:rPr b="1" dirty="0"/>
              <a:t>between</a:t>
            </a:r>
            <a:r>
              <a:rPr lang="en-DK" dirty="0"/>
              <a:t> the</a:t>
            </a:r>
            <a:r>
              <a:rPr dirty="0"/>
              <a:t> bulls. </a:t>
            </a:r>
          </a:p>
          <a:p>
            <a:endParaRPr dirty="0"/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(split raw data, 16S)</a:t>
            </a:r>
          </a:p>
          <a:p>
            <a:endParaRPr dirty="0"/>
          </a:p>
          <a:p>
            <a:r>
              <a:rPr dirty="0"/>
              <a:t>So, I want to show you something.</a:t>
            </a:r>
          </a:p>
          <a:p>
            <a:endParaRPr dirty="0"/>
          </a:p>
          <a:p>
            <a:r>
              <a:rPr dirty="0"/>
              <a:t>For 16S ribosomal RNA sequencing we had 71 samples. So these are </a:t>
            </a:r>
            <a:r>
              <a:rPr b="1" dirty="0"/>
              <a:t>71 dots. One</a:t>
            </a:r>
            <a:r>
              <a:rPr dirty="0"/>
              <a:t> for each bull.</a:t>
            </a:r>
          </a:p>
          <a:p>
            <a:endParaRPr dirty="0"/>
          </a:p>
          <a:p>
            <a:r>
              <a:rPr dirty="0"/>
              <a:t>When looking at the 16S profile of our samples, through the lens of </a:t>
            </a:r>
            <a:r>
              <a:rPr lang="fi-FI" dirty="0" err="1"/>
              <a:t>ordination</a:t>
            </a:r>
            <a:r>
              <a:rPr lang="fi-FI" dirty="0"/>
              <a:t> – in </a:t>
            </a:r>
            <a:r>
              <a:rPr lang="fi-FI" dirty="0" err="1"/>
              <a:t>this</a:t>
            </a:r>
            <a:r>
              <a:rPr lang="fi-FI" dirty="0"/>
              <a:t> case </a:t>
            </a:r>
            <a:r>
              <a:rPr lang="fi-FI" dirty="0" err="1"/>
              <a:t>PCoA</a:t>
            </a:r>
            <a:r>
              <a:rPr lang="fi-FI" dirty="0"/>
              <a:t> – </a:t>
            </a:r>
            <a:r>
              <a:rPr lang="fi-FI" b="1" dirty="0" err="1"/>
              <a:t>The</a:t>
            </a:r>
            <a:r>
              <a:rPr lang="fi-FI" b="1" dirty="0"/>
              <a:t> S</a:t>
            </a:r>
            <a:r>
              <a:rPr b="1" dirty="0" err="1"/>
              <a:t>plit</a:t>
            </a:r>
            <a:r>
              <a:rPr dirty="0"/>
              <a:t> appears.</a:t>
            </a:r>
          </a:p>
          <a:p>
            <a:endParaRPr dirty="0"/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When we saw this we </a:t>
            </a:r>
            <a:r>
              <a:rPr lang="en-GB" b="1" dirty="0"/>
              <a:t>freaked</a:t>
            </a:r>
            <a:r>
              <a:rPr lang="en-GB" dirty="0"/>
              <a:t> out so we went in to </a:t>
            </a:r>
            <a:r>
              <a:rPr lang="en-GB" b="1" dirty="0"/>
              <a:t>double</a:t>
            </a:r>
            <a:r>
              <a:rPr lang="en-GB" dirty="0"/>
              <a:t> check that we hadn't somehow biased our samples.</a:t>
            </a:r>
          </a:p>
          <a:p>
            <a:endParaRPr lang="en-GB" dirty="0"/>
          </a:p>
          <a:p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2868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started looking into obvious effects. </a:t>
            </a:r>
          </a:p>
          <a:p>
            <a:r>
              <a:rPr b="1" dirty="0"/>
              <a:t>Methane</a:t>
            </a:r>
            <a:r>
              <a:rPr dirty="0"/>
              <a:t> on the left - evenly spread on both sides</a:t>
            </a:r>
            <a:r>
              <a:rPr lang="en-DK" dirty="0"/>
              <a:t>.</a:t>
            </a:r>
            <a:endParaRPr dirty="0"/>
          </a:p>
          <a:p>
            <a:r>
              <a:rPr b="1" dirty="0"/>
              <a:t>Breed</a:t>
            </a:r>
            <a:r>
              <a:rPr dirty="0"/>
              <a:t> on the right- evenly spread as well.</a:t>
            </a:r>
          </a:p>
          <a:p>
            <a:endParaRPr dirty="0"/>
          </a:p>
          <a:p>
            <a:r>
              <a:rPr dirty="0"/>
              <a:t>We didn't </a:t>
            </a:r>
            <a:r>
              <a:rPr b="1" dirty="0"/>
              <a:t>want</a:t>
            </a:r>
            <a:r>
              <a:rPr dirty="0"/>
              <a:t> to believe that this was a biological effect. Because there are so many reasons that it could be </a:t>
            </a:r>
            <a:r>
              <a:rPr b="1" dirty="0"/>
              <a:t>confounded</a:t>
            </a:r>
            <a:r>
              <a:rPr dirty="0"/>
              <a:t> by something else. Or even just be, a </a:t>
            </a:r>
            <a:r>
              <a:rPr b="1" dirty="0"/>
              <a:t>batch</a:t>
            </a:r>
            <a:r>
              <a:rPr dirty="0"/>
              <a:t> effect.</a:t>
            </a:r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had a lot of batch variables</a:t>
            </a:r>
            <a:r>
              <a:rPr lang="en-DK" dirty="0"/>
              <a:t>, w</a:t>
            </a:r>
            <a:r>
              <a:rPr dirty="0" err="1"/>
              <a:t>hich</a:t>
            </a:r>
            <a:r>
              <a:rPr dirty="0"/>
              <a:t> I'm showing the data for here.</a:t>
            </a:r>
          </a:p>
          <a:p>
            <a:r>
              <a:rPr dirty="0"/>
              <a:t>Pen - how the bulls were </a:t>
            </a:r>
            <a:r>
              <a:rPr b="1" dirty="0"/>
              <a:t>housed</a:t>
            </a:r>
            <a:r>
              <a:rPr dirty="0"/>
              <a:t>.</a:t>
            </a:r>
          </a:p>
          <a:p>
            <a:r>
              <a:rPr dirty="0"/>
              <a:t>Residual Feed Intake - how much they </a:t>
            </a:r>
            <a:r>
              <a:rPr b="1" dirty="0"/>
              <a:t>ate</a:t>
            </a:r>
            <a:r>
              <a:rPr dirty="0"/>
              <a:t>.</a:t>
            </a:r>
          </a:p>
          <a:p>
            <a:r>
              <a:rPr dirty="0"/>
              <a:t>The slaughter group - in which </a:t>
            </a:r>
            <a:r>
              <a:rPr b="1" dirty="0"/>
              <a:t>batch</a:t>
            </a:r>
            <a:r>
              <a:rPr dirty="0"/>
              <a:t> they were slaughtered.</a:t>
            </a:r>
          </a:p>
          <a:p>
            <a:endParaRPr dirty="0"/>
          </a:p>
          <a:p>
            <a:r>
              <a:rPr dirty="0"/>
              <a:t>Even in which bag the samples were stored, in our </a:t>
            </a:r>
            <a:r>
              <a:rPr b="1" dirty="0"/>
              <a:t>freezer</a:t>
            </a:r>
            <a:r>
              <a:rPr dirty="0"/>
              <a:t>.</a:t>
            </a:r>
          </a:p>
          <a:p>
            <a:r>
              <a:rPr dirty="0"/>
              <a:t>And how they were </a:t>
            </a:r>
            <a:r>
              <a:rPr b="1" dirty="0"/>
              <a:t>delivered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No explanation </a:t>
            </a:r>
            <a:r>
              <a:rPr lang="en-DK" dirty="0"/>
              <a:t>of The S</a:t>
            </a:r>
            <a:r>
              <a:rPr dirty="0" err="1"/>
              <a:t>plit</a:t>
            </a:r>
            <a:r>
              <a:rPr dirty="0"/>
              <a:t>. </a:t>
            </a:r>
          </a:p>
          <a:p>
            <a:endParaRPr dirty="0"/>
          </a:p>
          <a:p>
            <a:r>
              <a:rPr dirty="0"/>
              <a:t>Hmm?</a:t>
            </a:r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Critically, we also tried </a:t>
            </a:r>
            <a:r>
              <a:rPr b="1" dirty="0"/>
              <a:t>summarizing</a:t>
            </a:r>
            <a:r>
              <a:rPr dirty="0"/>
              <a:t> the abundances on the </a:t>
            </a:r>
            <a:r>
              <a:rPr b="1" dirty="0"/>
              <a:t>genus</a:t>
            </a:r>
            <a:r>
              <a:rPr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b="1" dirty="0" err="1"/>
              <a:t>family</a:t>
            </a:r>
            <a:r>
              <a:rPr lang="fi-FI" b="1" dirty="0"/>
              <a:t> </a:t>
            </a:r>
            <a:r>
              <a:rPr lang="fi-FI" dirty="0" err="1"/>
              <a:t>level</a:t>
            </a:r>
            <a:r>
              <a:rPr dirty="0"/>
              <a:t>.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is some </a:t>
            </a:r>
            <a:r>
              <a:rPr lang="fi-FI" b="1" dirty="0" err="1"/>
              <a:t>indication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clusters</a:t>
            </a:r>
            <a:r>
              <a:rPr lang="fi-FI" dirty="0"/>
              <a:t> on </a:t>
            </a:r>
            <a:r>
              <a:rPr lang="fi-FI" b="1" dirty="0"/>
              <a:t>genus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it </a:t>
            </a:r>
            <a:r>
              <a:rPr lang="fi-FI" b="1" dirty="0" err="1"/>
              <a:t>disappears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family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</a:t>
            </a:r>
            <a:endParaRPr dirty="0"/>
          </a:p>
          <a:p>
            <a:endParaRPr dirty="0"/>
          </a:p>
          <a:p>
            <a:r>
              <a:rPr lang="en-GB" dirty="0"/>
              <a:t>A possible </a:t>
            </a:r>
            <a:r>
              <a:rPr dirty="0"/>
              <a:t>biological </a:t>
            </a:r>
            <a:r>
              <a:rPr b="1" dirty="0"/>
              <a:t>factor</a:t>
            </a:r>
            <a:r>
              <a:rPr lang="fi-FI" dirty="0"/>
              <a:t>, </a:t>
            </a:r>
            <a:r>
              <a:rPr lang="fi-FI" dirty="0" err="1"/>
              <a:t>depending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finer</a:t>
            </a:r>
            <a:r>
              <a:rPr lang="fi-FI" dirty="0"/>
              <a:t> </a:t>
            </a:r>
            <a:r>
              <a:rPr lang="fi-FI" dirty="0" err="1"/>
              <a:t>taxonomic</a:t>
            </a:r>
            <a:r>
              <a:rPr lang="fi-FI" dirty="0"/>
              <a:t> </a:t>
            </a:r>
            <a:r>
              <a:rPr lang="fi-FI" dirty="0" err="1"/>
              <a:t>details</a:t>
            </a:r>
            <a:r>
              <a:rPr lang="fi-FI" dirty="0"/>
              <a:t>? </a:t>
            </a:r>
            <a:endParaRPr dirty="0"/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DK" dirty="0"/>
              <a:t>(tid 3)</a:t>
            </a:r>
          </a:p>
          <a:p>
            <a:endParaRPr lang="en-DK" dirty="0"/>
          </a:p>
          <a:p>
            <a:r>
              <a:rPr dirty="0"/>
              <a:t>What I showed up till now was </a:t>
            </a:r>
            <a:r>
              <a:rPr b="1" dirty="0"/>
              <a:t>16S</a:t>
            </a:r>
            <a:r>
              <a:rPr dirty="0"/>
              <a:t>. What about our </a:t>
            </a:r>
            <a:r>
              <a:rPr b="1" dirty="0"/>
              <a:t>MAGs</a:t>
            </a:r>
            <a:r>
              <a:rPr dirty="0"/>
              <a:t> of the microbes?</a:t>
            </a:r>
          </a:p>
          <a:p>
            <a:endParaRPr dirty="0"/>
          </a:p>
          <a:p>
            <a:r>
              <a:rPr dirty="0"/>
              <a:t>Guess what - We still see the split </a:t>
            </a:r>
            <a:r>
              <a:rPr b="1" dirty="0"/>
              <a:t>clearly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-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0714" y="7544460"/>
            <a:ext cx="11717870" cy="339723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487228">
              <a:lnSpc>
                <a:spcPct val="100000"/>
              </a:lnSpc>
              <a:spcBef>
                <a:spcPts val="0"/>
              </a:spcBef>
              <a:buSzTx/>
              <a:buNone/>
              <a:defRPr sz="1992" b="1"/>
            </a:lvl1pPr>
          </a:lstStyle>
          <a:p>
            <a:r>
              <a:t>Author and Date</a:t>
            </a:r>
          </a:p>
        </p:txBody>
      </p:sp>
      <p:sp>
        <p:nvSpPr>
          <p:cNvPr id="15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0715" y="5071568"/>
            <a:ext cx="11717868" cy="1016001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 lIns="27093" tIns="27093" rIns="27093" bIns="27093"/>
          <a:lstStyle>
            <a:lvl1pPr defTabSz="415431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alphaModFix amt="71275"/>
          </a:blip>
          <a:stretch>
            <a:fillRect/>
          </a:stretch>
        </p:blipFill>
        <p:spPr>
          <a:xfrm>
            <a:off x="3670300" y="2108200"/>
            <a:ext cx="56642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umen Holo-omics"/>
          <p:cNvSpPr txBox="1">
            <a:spLocks noGrp="1"/>
          </p:cNvSpPr>
          <p:nvPr>
            <p:ph type="title" idx="4294967295"/>
          </p:nvPr>
        </p:nvSpPr>
        <p:spPr>
          <a:xfrm>
            <a:off x="697871" y="502855"/>
            <a:ext cx="11609058" cy="1366351"/>
          </a:xfrm>
          <a:prstGeom prst="rect">
            <a:avLst/>
          </a:prstGeom>
        </p:spPr>
        <p:txBody>
          <a:bodyPr anchor="b"/>
          <a:lstStyle>
            <a:lvl1pPr algn="ctr">
              <a:defRPr sz="7000" spc="-140"/>
            </a:lvl1pPr>
          </a:lstStyle>
          <a:p>
            <a:r>
              <a:t>Rumen Holo-omics</a:t>
            </a:r>
          </a:p>
        </p:txBody>
      </p:sp>
      <p:sp>
        <p:nvSpPr>
          <p:cNvPr id="176" name="&amp; The Microbiome Split"/>
          <p:cNvSpPr txBox="1"/>
          <p:nvPr/>
        </p:nvSpPr>
        <p:spPr>
          <a:xfrm>
            <a:off x="697871" y="3982965"/>
            <a:ext cx="11388587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lnSpc>
                <a:spcPct val="80000"/>
              </a:lnSpc>
              <a:defRPr sz="7000" b="1" spc="-140">
                <a:solidFill>
                  <a:srgbClr val="000000"/>
                </a:solidFill>
              </a:defRPr>
            </a:lvl1pPr>
          </a:lstStyle>
          <a:p>
            <a:r>
              <a:t>&amp; The Microbiome Split </a:t>
            </a:r>
          </a:p>
        </p:txBody>
      </p:sp>
      <p:sp>
        <p:nvSpPr>
          <p:cNvPr id="177" name="Carl Mathias Kobel, PhD student from Scandinavia…"/>
          <p:cNvSpPr txBox="1">
            <a:spLocks noGrp="1"/>
          </p:cNvSpPr>
          <p:nvPr>
            <p:ph type="body" sz="quarter" idx="4294967295"/>
          </p:nvPr>
        </p:nvSpPr>
        <p:spPr>
          <a:xfrm>
            <a:off x="314578" y="7736533"/>
            <a:ext cx="11607801" cy="1734252"/>
          </a:xfrm>
          <a:prstGeom prst="rect">
            <a:avLst/>
          </a:prstGeom>
        </p:spPr>
        <p:txBody>
          <a:bodyPr anchor="b"/>
          <a:lstStyle/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pPr>
            <a:r>
              <a:rPr dirty="0"/>
              <a:t>Carl Mathias Kobel, PhD student</a:t>
            </a:r>
          </a:p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pPr>
            <a:r>
              <a:rPr dirty="0"/>
              <a:t>The Microbial Ecology and Meta-Omics group (MEMO)</a:t>
            </a:r>
          </a:p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pPr>
            <a:r>
              <a:rPr dirty="0"/>
              <a:t>Norwegian University of Life Sciences (NMBU)</a:t>
            </a:r>
          </a:p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pPr>
            <a:r>
              <a:rPr dirty="0"/>
              <a:t>In collaboration with Centre for Microbiome Research, QUT, </a:t>
            </a:r>
            <a:r>
              <a:rPr dirty="0" err="1"/>
              <a:t>Woolloongabba</a:t>
            </a:r>
            <a:r>
              <a:rPr dirty="0"/>
              <a:t>, Australia</a:t>
            </a:r>
            <a:r>
              <a:rPr lang="en-DK" dirty="0"/>
              <a:t> </a:t>
            </a:r>
          </a:p>
          <a:p>
            <a: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pPr>
            <a:r>
              <a:rPr lang="en-DK" dirty="0"/>
              <a:t>Hyperlink: 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GB" u="sng" dirty="0" err="1">
                <a:solidFill>
                  <a:schemeClr val="accent1">
                    <a:lumMod val="75000"/>
                  </a:schemeClr>
                </a:solidFill>
              </a:rPr>
              <a:t>cmkobel.github.io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endParaRPr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4">
            <a:alphaModFix amt="57738"/>
          </a:blip>
          <a:stretch>
            <a:fillRect/>
          </a:stretch>
        </p:blipFill>
        <p:spPr>
          <a:xfrm>
            <a:off x="9520783" y="7834446"/>
            <a:ext cx="1227625" cy="980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5" cstate="print">
            <a:alphaModFix amt="57738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86" y="8147144"/>
            <a:ext cx="1484994" cy="493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6">
            <a:alphaModFix amt="57738"/>
          </a:blip>
          <a:stretch>
            <a:fillRect/>
          </a:stretch>
        </p:blipFill>
        <p:spPr>
          <a:xfrm>
            <a:off x="8603342" y="7949508"/>
            <a:ext cx="933202" cy="75047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angle"/>
          <p:cNvSpPr/>
          <p:nvPr/>
        </p:nvSpPr>
        <p:spPr>
          <a:xfrm>
            <a:off x="13562392" y="4766839"/>
            <a:ext cx="5285270" cy="1734252"/>
          </a:xfrm>
          <a:prstGeom prst="rect">
            <a:avLst/>
          </a:prstGeom>
          <a:solidFill>
            <a:srgbClr val="FFFFFF">
              <a:alpha val="4779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 flipV="1">
            <a:off x="6840652" y="2951356"/>
            <a:ext cx="385496" cy="1343740"/>
          </a:xfrm>
          <a:prstGeom prst="line">
            <a:avLst/>
          </a:prstGeom>
          <a:ln w="889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744D9-349B-9F2A-B50C-834896289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6434" y="7989539"/>
            <a:ext cx="1886120" cy="7104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24 Bulls, multi-omics"/>
          <p:cNvSpPr txBox="1"/>
          <p:nvPr/>
        </p:nvSpPr>
        <p:spPr>
          <a:xfrm>
            <a:off x="5054396" y="785102"/>
            <a:ext cx="2896008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multi-omics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55CE1B-8DCE-6B44-6D3D-023D00E34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734" y="1568144"/>
            <a:ext cx="9099331" cy="72794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24 Bulls, proteomics"/>
          <p:cNvSpPr txBox="1"/>
          <p:nvPr/>
        </p:nvSpPr>
        <p:spPr>
          <a:xfrm>
            <a:off x="4511471" y="771378"/>
            <a:ext cx="3981859" cy="46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</a:t>
            </a:r>
            <a:r>
              <a:rPr lang="fi-FI"/>
              <a:t>digesta multi-omics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0EC45-1F93-BF5F-C8EE-3393D4901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50449" y="2277669"/>
            <a:ext cx="3543054" cy="5668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9B4F3-C9DC-E3CB-018D-F7973FA64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952735" y="1568144"/>
            <a:ext cx="4549666" cy="72794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98200B3-C8AA-3011-A7C1-DF6A2EC69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274" y="2277669"/>
            <a:ext cx="3543054" cy="5668885"/>
          </a:xfrm>
          <a:prstGeom prst="rect">
            <a:avLst/>
          </a:prstGeom>
        </p:spPr>
      </p:pic>
      <p:sp>
        <p:nvSpPr>
          <p:cNvPr id="323" name="24 Bulls, proteomics"/>
          <p:cNvSpPr txBox="1"/>
          <p:nvPr/>
        </p:nvSpPr>
        <p:spPr>
          <a:xfrm>
            <a:off x="4511471" y="771378"/>
            <a:ext cx="3981859" cy="46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</a:t>
            </a:r>
            <a:r>
              <a:rPr lang="fi-FI"/>
              <a:t>digesta multi-omics</a:t>
            </a: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EF3F12-E11C-1955-6B63-29D4C1092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566" y="5524650"/>
            <a:ext cx="7903596" cy="2874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7ACCC6-0268-01FE-7EBB-2B78B76B5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566" y="1543078"/>
            <a:ext cx="7945960" cy="3611800"/>
          </a:xfrm>
          <a:prstGeom prst="rect">
            <a:avLst/>
          </a:prstGeom>
        </p:spPr>
      </p:pic>
      <p:grpSp>
        <p:nvGrpSpPr>
          <p:cNvPr id="16" name="Arrow">
            <a:extLst>
              <a:ext uri="{FF2B5EF4-FFF2-40B4-BE49-F238E27FC236}">
                <a16:creationId xmlns:a16="http://schemas.microsoft.com/office/drawing/2014/main" id="{849CEBE3-ED12-A544-5B2E-F8A735B1AC1E}"/>
              </a:ext>
            </a:extLst>
          </p:cNvPr>
          <p:cNvGrpSpPr/>
          <p:nvPr/>
        </p:nvGrpSpPr>
        <p:grpSpPr>
          <a:xfrm rot="20694928">
            <a:off x="3728897" y="2776592"/>
            <a:ext cx="1144100" cy="1144774"/>
            <a:chOff x="0" y="0"/>
            <a:chExt cx="1144099" cy="1144773"/>
          </a:xfrm>
        </p:grpSpPr>
        <p:sp>
          <p:nvSpPr>
            <p:cNvPr id="17" name="Arrow">
              <a:extLst>
                <a:ext uri="{FF2B5EF4-FFF2-40B4-BE49-F238E27FC236}">
                  <a16:creationId xmlns:a16="http://schemas.microsoft.com/office/drawing/2014/main" id="{B19812B9-F1C8-363B-0A8D-9BECD5CBBD39}"/>
                </a:ext>
              </a:extLst>
            </p:cNvPr>
            <p:cNvSpPr/>
            <p:nvPr/>
          </p:nvSpPr>
          <p:spPr>
            <a:xfrm>
              <a:off x="19050" y="38490"/>
              <a:ext cx="1093639" cy="1067793"/>
            </a:xfrm>
            <a:prstGeom prst="rightArrow">
              <a:avLst>
                <a:gd name="adj1" fmla="val 32000"/>
                <a:gd name="adj2" fmla="val 65549"/>
              </a:avLst>
            </a:prstGeom>
            <a:solidFill>
              <a:schemeClr val="accent6">
                <a:lumOff val="16165"/>
                <a:alpha val="473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8" name="Arrow Arrow" descr="Arrow Arrow">
              <a:extLst>
                <a:ext uri="{FF2B5EF4-FFF2-40B4-BE49-F238E27FC236}">
                  <a16:creationId xmlns:a16="http://schemas.microsoft.com/office/drawing/2014/main" id="{E76841A2-41FF-12F5-5348-C0D18DDCDC8C}"/>
                </a:ext>
              </a:extLst>
            </p:cNvPr>
            <p:cNvPicPr>
              <a:picLocks/>
            </p:cNvPicPr>
            <p:nvPr/>
          </p:nvPicPr>
          <p:blipFill>
            <a:blip r:embed="rId6">
              <a:alphaModFix amt="47339"/>
            </a:blip>
            <a:stretch>
              <a:fillRect/>
            </a:stretch>
          </p:blipFill>
          <p:spPr>
            <a:xfrm>
              <a:off x="0" y="-1"/>
              <a:ext cx="1144100" cy="1144775"/>
            </a:xfrm>
            <a:prstGeom prst="rect">
              <a:avLst/>
            </a:prstGeom>
            <a:effectLst/>
          </p:spPr>
        </p:pic>
      </p:grpSp>
      <p:grpSp>
        <p:nvGrpSpPr>
          <p:cNvPr id="19" name="Arrow">
            <a:extLst>
              <a:ext uri="{FF2B5EF4-FFF2-40B4-BE49-F238E27FC236}">
                <a16:creationId xmlns:a16="http://schemas.microsoft.com/office/drawing/2014/main" id="{7305C2BE-2458-D5BD-580F-46C6C84C9192}"/>
              </a:ext>
            </a:extLst>
          </p:cNvPr>
          <p:cNvGrpSpPr/>
          <p:nvPr/>
        </p:nvGrpSpPr>
        <p:grpSpPr>
          <a:xfrm rot="1084024">
            <a:off x="3668493" y="6007115"/>
            <a:ext cx="1144100" cy="1144774"/>
            <a:chOff x="0" y="0"/>
            <a:chExt cx="1144099" cy="1144773"/>
          </a:xfrm>
        </p:grpSpPr>
        <p:sp>
          <p:nvSpPr>
            <p:cNvPr id="20" name="Arrow">
              <a:extLst>
                <a:ext uri="{FF2B5EF4-FFF2-40B4-BE49-F238E27FC236}">
                  <a16:creationId xmlns:a16="http://schemas.microsoft.com/office/drawing/2014/main" id="{B1BE63BB-E5E5-CB35-A639-03DFE36D1CAC}"/>
                </a:ext>
              </a:extLst>
            </p:cNvPr>
            <p:cNvSpPr/>
            <p:nvPr/>
          </p:nvSpPr>
          <p:spPr>
            <a:xfrm>
              <a:off x="19050" y="38490"/>
              <a:ext cx="1093639" cy="1067793"/>
            </a:xfrm>
            <a:prstGeom prst="rightArrow">
              <a:avLst>
                <a:gd name="adj1" fmla="val 32000"/>
                <a:gd name="adj2" fmla="val 65549"/>
              </a:avLst>
            </a:prstGeom>
            <a:solidFill>
              <a:schemeClr val="accent6">
                <a:lumOff val="16165"/>
                <a:alpha val="47339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1" name="Arrow Arrow" descr="Arrow Arrow">
              <a:extLst>
                <a:ext uri="{FF2B5EF4-FFF2-40B4-BE49-F238E27FC236}">
                  <a16:creationId xmlns:a16="http://schemas.microsoft.com/office/drawing/2014/main" id="{1A7B252C-5B81-E000-355E-8BD4AE75A84D}"/>
                </a:ext>
              </a:extLst>
            </p:cNvPr>
            <p:cNvPicPr>
              <a:picLocks/>
            </p:cNvPicPr>
            <p:nvPr/>
          </p:nvPicPr>
          <p:blipFill>
            <a:blip r:embed="rId6">
              <a:alphaModFix amt="47339"/>
            </a:blip>
            <a:stretch>
              <a:fillRect/>
            </a:stretch>
          </p:blipFill>
          <p:spPr>
            <a:xfrm>
              <a:off x="0" y="-1"/>
              <a:ext cx="1144100" cy="1144775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62399608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746" y="1985142"/>
            <a:ext cx="9253308" cy="5783317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24 Bulls, rumen digesta, targeted Volatile Fatty Acid (VFA) metabolomics"/>
          <p:cNvSpPr txBox="1"/>
          <p:nvPr/>
        </p:nvSpPr>
        <p:spPr>
          <a:xfrm>
            <a:off x="1654098" y="497719"/>
            <a:ext cx="9696604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rumen digesta, targeted Volatile Fatty Acid (VFA) metabolomics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9D0C5F-DA09-7A9A-157B-4E4570D2E2B2}"/>
              </a:ext>
            </a:extLst>
          </p:cNvPr>
          <p:cNvSpPr/>
          <p:nvPr/>
        </p:nvSpPr>
        <p:spPr>
          <a:xfrm flipV="1">
            <a:off x="1654098" y="1667071"/>
            <a:ext cx="3365772" cy="6301272"/>
          </a:xfrm>
          <a:prstGeom prst="rect">
            <a:avLst/>
          </a:prstGeom>
          <a:solidFill>
            <a:schemeClr val="bg1">
              <a:alpha val="8008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F23CFB-803A-796F-60F2-9A7588598B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29" y="2182016"/>
            <a:ext cx="10337282" cy="56692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EA82BF-4B2F-A7A8-BD1A-BA176CDFD8FA}"/>
              </a:ext>
            </a:extLst>
          </p:cNvPr>
          <p:cNvGrpSpPr/>
          <p:nvPr/>
        </p:nvGrpSpPr>
        <p:grpSpPr>
          <a:xfrm>
            <a:off x="10720552" y="2790626"/>
            <a:ext cx="1872259" cy="4172348"/>
            <a:chOff x="8970580" y="1749972"/>
            <a:chExt cx="1872259" cy="41723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A85437-FD7E-0B3D-62BA-D6B1DDFAB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0580" y="4508679"/>
              <a:ext cx="1872259" cy="14136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4AF020-FCA2-48EB-3B11-87AA40708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0580" y="1749972"/>
              <a:ext cx="1872259" cy="2648348"/>
            </a:xfrm>
            <a:prstGeom prst="rect">
              <a:avLst/>
            </a:prstGeom>
          </p:spPr>
        </p:pic>
      </p:grpSp>
      <p:sp>
        <p:nvSpPr>
          <p:cNvPr id="4" name="24 Bulls, rumen digesta, targeted Volatile Fatty Acid (VFA) metabolomics">
            <a:extLst>
              <a:ext uri="{FF2B5EF4-FFF2-40B4-BE49-F238E27FC236}">
                <a16:creationId xmlns:a16="http://schemas.microsoft.com/office/drawing/2014/main" id="{E24C08BA-6415-35EA-2EBE-A142AE2CA070}"/>
              </a:ext>
            </a:extLst>
          </p:cNvPr>
          <p:cNvSpPr txBox="1"/>
          <p:nvPr/>
        </p:nvSpPr>
        <p:spPr>
          <a:xfrm>
            <a:off x="1654098" y="483995"/>
            <a:ext cx="4220707" cy="463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rPr dirty="0"/>
              <a:t>24 Bulls, rumen digesta</a:t>
            </a:r>
            <a:r>
              <a:rPr lang="en-DK" dirty="0"/>
              <a:t> MAGs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24 bulls, digesta rumen proteomics,"/>
          <p:cNvSpPr txBox="1"/>
          <p:nvPr/>
        </p:nvSpPr>
        <p:spPr>
          <a:xfrm>
            <a:off x="1074136" y="779866"/>
            <a:ext cx="4945685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digesta rumen proteomics, </a:t>
            </a:r>
          </a:p>
        </p:txBody>
      </p:sp>
      <p:sp>
        <p:nvSpPr>
          <p:cNvPr id="380" name="Protein biomass per species"/>
          <p:cNvSpPr txBox="1"/>
          <p:nvPr/>
        </p:nvSpPr>
        <p:spPr>
          <a:xfrm>
            <a:off x="1074136" y="1202248"/>
            <a:ext cx="3895421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Protein biomass per species</a:t>
            </a:r>
          </a:p>
        </p:txBody>
      </p:sp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id="{FF8EB753-89B3-AE6D-E5B5-78B6A7AD1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00" y="2326802"/>
            <a:ext cx="12240000" cy="2549998"/>
          </a:xfrm>
          <a:prstGeom prst="rect">
            <a:avLst/>
          </a:prstGeom>
        </p:spPr>
      </p:pic>
      <p:pic>
        <p:nvPicPr>
          <p:cNvPr id="11" name="Picture 10" descr="A close-up of a microscopic creature&#10;&#10;Description automatically generated">
            <a:extLst>
              <a:ext uri="{FF2B5EF4-FFF2-40B4-BE49-F238E27FC236}">
                <a16:creationId xmlns:a16="http://schemas.microsoft.com/office/drawing/2014/main" id="{FC55DA20-0527-2EC2-13CB-EBDA7A53B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6" y="5564957"/>
            <a:ext cx="1778000" cy="2540000"/>
          </a:xfrm>
          <a:prstGeom prst="rect">
            <a:avLst/>
          </a:prstGeom>
        </p:spPr>
      </p:pic>
      <p:pic>
        <p:nvPicPr>
          <p:cNvPr id="13" name="Picture 12" descr="A close-up of a cell&#10;&#10;Description automatically generated">
            <a:extLst>
              <a:ext uri="{FF2B5EF4-FFF2-40B4-BE49-F238E27FC236}">
                <a16:creationId xmlns:a16="http://schemas.microsoft.com/office/drawing/2014/main" id="{F8B62857-AD1C-AE52-7ABA-97B842AA2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95" y="5564957"/>
            <a:ext cx="1765300" cy="2527300"/>
          </a:xfrm>
          <a:prstGeom prst="rect">
            <a:avLst/>
          </a:prstGeom>
        </p:spPr>
      </p:pic>
      <p:pic>
        <p:nvPicPr>
          <p:cNvPr id="15" name="Picture 14" descr="A close up of a microscopic creature&#10;&#10;Description automatically generated">
            <a:extLst>
              <a:ext uri="{FF2B5EF4-FFF2-40B4-BE49-F238E27FC236}">
                <a16:creationId xmlns:a16="http://schemas.microsoft.com/office/drawing/2014/main" id="{3D1E31DA-1C75-EB81-CF5D-69630907C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72" y="5564957"/>
            <a:ext cx="1574800" cy="2527300"/>
          </a:xfrm>
          <a:prstGeom prst="rect">
            <a:avLst/>
          </a:prstGeom>
        </p:spPr>
      </p:pic>
      <p:pic>
        <p:nvPicPr>
          <p:cNvPr id="19" name="Picture 18" descr="A close-up of a microscopic object&#10;&#10;Description automatically generated">
            <a:extLst>
              <a:ext uri="{FF2B5EF4-FFF2-40B4-BE49-F238E27FC236}">
                <a16:creationId xmlns:a16="http://schemas.microsoft.com/office/drawing/2014/main" id="{DD54AEC9-D0AD-FF3F-BECA-8319B8D31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623" y="5577657"/>
            <a:ext cx="1714500" cy="2527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119579D-EF8D-07B3-A77D-2923B9826ACC}"/>
              </a:ext>
            </a:extLst>
          </p:cNvPr>
          <p:cNvSpPr txBox="1"/>
          <p:nvPr/>
        </p:nvSpPr>
        <p:spPr>
          <a:xfrm>
            <a:off x="7228866" y="9310060"/>
            <a:ext cx="570508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DK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Light micrographs from Li</a:t>
            </a:r>
            <a:r>
              <a:rPr lang="en-DK" dirty="0"/>
              <a:t> et al 2022, ISME J. Bars are 50µm.</a:t>
            </a:r>
            <a:endParaRPr kumimoji="0" lang="en-DK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24 bulls, digesta rumen proteomics,"/>
          <p:cNvSpPr txBox="1"/>
          <p:nvPr/>
        </p:nvSpPr>
        <p:spPr>
          <a:xfrm>
            <a:off x="1074136" y="779866"/>
            <a:ext cx="4945685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digesta rumen proteomics, </a:t>
            </a:r>
          </a:p>
        </p:txBody>
      </p:sp>
      <p:sp>
        <p:nvSpPr>
          <p:cNvPr id="380" name="Protein biomass per species"/>
          <p:cNvSpPr txBox="1"/>
          <p:nvPr/>
        </p:nvSpPr>
        <p:spPr>
          <a:xfrm>
            <a:off x="1074136" y="1202248"/>
            <a:ext cx="3895421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Protein biomass per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E1B70-63D4-520D-971B-601D16776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05" y="5055054"/>
            <a:ext cx="12239990" cy="2549998"/>
          </a:xfrm>
          <a:prstGeom prst="rect">
            <a:avLst/>
          </a:prstGeom>
        </p:spPr>
      </p:pic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3B6BB4C3-07E2-C7BA-6D60-B197A8F90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00" y="2326802"/>
            <a:ext cx="12240000" cy="2549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010994-7402-0030-3FC6-D2953B38C502}"/>
              </a:ext>
            </a:extLst>
          </p:cNvPr>
          <p:cNvSpPr/>
          <p:nvPr/>
        </p:nvSpPr>
        <p:spPr>
          <a:xfrm>
            <a:off x="382400" y="1816899"/>
            <a:ext cx="12240000" cy="3059901"/>
          </a:xfrm>
          <a:prstGeom prst="rect">
            <a:avLst/>
          </a:prstGeom>
          <a:solidFill>
            <a:schemeClr val="bg1">
              <a:alpha val="71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O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875709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24 bulls, digesta rumen proteomics,"/>
          <p:cNvSpPr txBox="1"/>
          <p:nvPr/>
        </p:nvSpPr>
        <p:spPr>
          <a:xfrm>
            <a:off x="950704" y="1257810"/>
            <a:ext cx="4945686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digesta rumen proteomics, </a:t>
            </a:r>
          </a:p>
        </p:txBody>
      </p:sp>
      <p:pic>
        <p:nvPicPr>
          <p:cNvPr id="389" name="000034.png" descr="00003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2267" y="2606456"/>
            <a:ext cx="395620" cy="184052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Protein Eigengene / Split  Correlation coefficient"/>
          <p:cNvSpPr txBox="1"/>
          <p:nvPr/>
        </p:nvSpPr>
        <p:spPr>
          <a:xfrm>
            <a:off x="9915590" y="3225031"/>
            <a:ext cx="2557426" cy="60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700">
                <a:solidFill>
                  <a:srgbClr val="212121"/>
                </a:solidFill>
              </a:defRPr>
            </a:pPr>
            <a:r>
              <a:t>Protein Eigengene / Split </a:t>
            </a:r>
            <a:br/>
            <a:r>
              <a:t>Correlation coefficient</a:t>
            </a:r>
          </a:p>
        </p:txBody>
      </p:sp>
      <p:grpSp>
        <p:nvGrpSpPr>
          <p:cNvPr id="394" name="Group"/>
          <p:cNvGrpSpPr/>
          <p:nvPr/>
        </p:nvGrpSpPr>
        <p:grpSpPr>
          <a:xfrm rot="10800000">
            <a:off x="379703" y="4824061"/>
            <a:ext cx="12245394" cy="1816259"/>
            <a:chOff x="0" y="0"/>
            <a:chExt cx="12245392" cy="1816257"/>
          </a:xfrm>
        </p:grpSpPr>
        <p:pic>
          <p:nvPicPr>
            <p:cNvPr id="391" name="000034.png" descr="00003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857832" y="-5263980"/>
              <a:ext cx="323634" cy="120044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" name="000034.png" descr="00003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863606" y="-5863607"/>
              <a:ext cx="518180" cy="12245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000034.png" descr="00003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657283" y="-4771853"/>
              <a:ext cx="930827" cy="12245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5" name="WGCNA protein eigengenes, correlated to The Split"/>
          <p:cNvSpPr txBox="1"/>
          <p:nvPr/>
        </p:nvSpPr>
        <p:spPr>
          <a:xfrm>
            <a:off x="950704" y="1901608"/>
            <a:ext cx="6943396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WGCNA protein eigengenes, correlated to The Split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24 bulls, digesta rumen proteomics,"/>
          <p:cNvSpPr txBox="1"/>
          <p:nvPr/>
        </p:nvSpPr>
        <p:spPr>
          <a:xfrm>
            <a:off x="950704" y="1257810"/>
            <a:ext cx="4945686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digesta rumen proteomics, </a:t>
            </a:r>
          </a:p>
        </p:txBody>
      </p:sp>
      <p:sp>
        <p:nvSpPr>
          <p:cNvPr id="400" name="WGCNA protein eigengenes, correlated to The Split"/>
          <p:cNvSpPr txBox="1"/>
          <p:nvPr/>
        </p:nvSpPr>
        <p:spPr>
          <a:xfrm>
            <a:off x="950704" y="1901608"/>
            <a:ext cx="6943396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WGCNA protein eigengenes, correlated to The Split</a:t>
            </a:r>
          </a:p>
        </p:txBody>
      </p:sp>
      <p:grpSp>
        <p:nvGrpSpPr>
          <p:cNvPr id="404" name="Group"/>
          <p:cNvGrpSpPr/>
          <p:nvPr/>
        </p:nvGrpSpPr>
        <p:grpSpPr>
          <a:xfrm rot="10800000">
            <a:off x="379704" y="4824061"/>
            <a:ext cx="12245393" cy="1816259"/>
            <a:chOff x="0" y="0"/>
            <a:chExt cx="12245392" cy="1816257"/>
          </a:xfrm>
        </p:grpSpPr>
        <p:pic>
          <p:nvPicPr>
            <p:cNvPr id="401" name="000034.png" descr="00003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857832" y="-5263980"/>
              <a:ext cx="323634" cy="120044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" name="000034.png" descr="00003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863606" y="-5863607"/>
              <a:ext cx="518180" cy="12245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000034.png" descr="00003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657283" y="-4771853"/>
              <a:ext cx="930827" cy="12245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5" name="Line"/>
          <p:cNvSpPr/>
          <p:nvPr/>
        </p:nvSpPr>
        <p:spPr>
          <a:xfrm>
            <a:off x="1814725" y="6786207"/>
            <a:ext cx="2399649" cy="504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0" y="0"/>
                </a:moveTo>
                <a:cubicBezTo>
                  <a:pt x="-13" y="4720"/>
                  <a:pt x="473" y="9161"/>
                  <a:pt x="1295" y="11795"/>
                </a:cubicBezTo>
                <a:cubicBezTo>
                  <a:pt x="3179" y="17826"/>
                  <a:pt x="5551" y="12329"/>
                  <a:pt x="7683" y="13862"/>
                </a:cubicBezTo>
                <a:cubicBezTo>
                  <a:pt x="8819" y="14678"/>
                  <a:pt x="9853" y="17427"/>
                  <a:pt x="10595" y="21600"/>
                </a:cubicBezTo>
                <a:cubicBezTo>
                  <a:pt x="11467" y="16905"/>
                  <a:pt x="12661" y="13837"/>
                  <a:pt x="13963" y="12943"/>
                </a:cubicBezTo>
                <a:cubicBezTo>
                  <a:pt x="16191" y="11413"/>
                  <a:pt x="18692" y="16099"/>
                  <a:pt x="20498" y="9260"/>
                </a:cubicBezTo>
                <a:cubicBezTo>
                  <a:pt x="21085" y="7039"/>
                  <a:pt x="21474" y="3846"/>
                  <a:pt x="21587" y="318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" name="Line"/>
          <p:cNvSpPr/>
          <p:nvPr/>
        </p:nvSpPr>
        <p:spPr>
          <a:xfrm>
            <a:off x="8124583" y="6786207"/>
            <a:ext cx="3085752" cy="504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3" y="4552"/>
                  <a:pt x="526" y="8376"/>
                  <a:pt x="1295" y="10769"/>
                </a:cubicBezTo>
                <a:cubicBezTo>
                  <a:pt x="3207" y="16716"/>
                  <a:pt x="5560" y="12039"/>
                  <a:pt x="7688" y="13862"/>
                </a:cubicBezTo>
                <a:cubicBezTo>
                  <a:pt x="8818" y="14829"/>
                  <a:pt x="9853" y="17520"/>
                  <a:pt x="10601" y="21600"/>
                </a:cubicBezTo>
                <a:cubicBezTo>
                  <a:pt x="11474" y="16905"/>
                  <a:pt x="12668" y="13837"/>
                  <a:pt x="13972" y="12943"/>
                </a:cubicBezTo>
                <a:cubicBezTo>
                  <a:pt x="16201" y="11413"/>
                  <a:pt x="18704" y="16103"/>
                  <a:pt x="20511" y="9260"/>
                </a:cubicBezTo>
                <a:cubicBezTo>
                  <a:pt x="21098" y="7035"/>
                  <a:pt x="21487" y="3841"/>
                  <a:pt x="21600" y="318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" name="Protein eigengenes positively…"/>
          <p:cNvSpPr txBox="1"/>
          <p:nvPr/>
        </p:nvSpPr>
        <p:spPr>
          <a:xfrm>
            <a:off x="1323714" y="7478520"/>
            <a:ext cx="2763623" cy="55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Protein eigengenes positively</a:t>
            </a:r>
          </a:p>
          <a:p>
            <a:r>
              <a:t>correlated ..</a:t>
            </a:r>
          </a:p>
        </p:txBody>
      </p:sp>
      <p:sp>
        <p:nvSpPr>
          <p:cNvPr id="408" name=".. &amp; negatively correlated to the split."/>
          <p:cNvSpPr txBox="1"/>
          <p:nvPr/>
        </p:nvSpPr>
        <p:spPr>
          <a:xfrm>
            <a:off x="7951318" y="7843418"/>
            <a:ext cx="3422600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.. &amp; negatively correlated to the split.</a:t>
            </a:r>
          </a:p>
        </p:txBody>
      </p:sp>
      <p:pic>
        <p:nvPicPr>
          <p:cNvPr id="409" name="000034.png" descr="00003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2267" y="2606456"/>
            <a:ext cx="395620" cy="1840521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Protein Eigengene / Split  Correlation coefficient"/>
          <p:cNvSpPr txBox="1"/>
          <p:nvPr/>
        </p:nvSpPr>
        <p:spPr>
          <a:xfrm>
            <a:off x="9915590" y="3225031"/>
            <a:ext cx="2557426" cy="60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700">
                <a:solidFill>
                  <a:srgbClr val="212121"/>
                </a:solidFill>
              </a:defRPr>
            </a:pPr>
            <a:r>
              <a:t>Protein Eigengene / Split </a:t>
            </a:r>
            <a:br/>
            <a:r>
              <a:t>Correlation coefficient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24 bulls, digesta rumen proteomics,"/>
          <p:cNvSpPr txBox="1"/>
          <p:nvPr/>
        </p:nvSpPr>
        <p:spPr>
          <a:xfrm>
            <a:off x="963404" y="597410"/>
            <a:ext cx="4945686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digesta rumen proteomics, </a:t>
            </a:r>
          </a:p>
        </p:txBody>
      </p:sp>
      <p:sp>
        <p:nvSpPr>
          <p:cNvPr id="415" name="Sum of normalized intensities from The Split correlated digesta WGCNA modules"/>
          <p:cNvSpPr txBox="1"/>
          <p:nvPr/>
        </p:nvSpPr>
        <p:spPr>
          <a:xfrm>
            <a:off x="963404" y="1241208"/>
            <a:ext cx="10883215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Sum of normalized intensities from The Split correlated digesta WGCNA modules</a:t>
            </a:r>
          </a:p>
        </p:txBody>
      </p:sp>
      <p:pic>
        <p:nvPicPr>
          <p:cNvPr id="416" name="proteomic_holo_tax_top5percent_digestacorrelatedmodules.png" descr="proteomic_holo_tax_top5percent_digestacorrelatedmodul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924" y="4971664"/>
            <a:ext cx="323543" cy="10951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1" name="Group"/>
          <p:cNvGrpSpPr/>
          <p:nvPr/>
        </p:nvGrpSpPr>
        <p:grpSpPr>
          <a:xfrm>
            <a:off x="1028763" y="2431866"/>
            <a:ext cx="11860383" cy="7114421"/>
            <a:chOff x="0" y="0"/>
            <a:chExt cx="11860381" cy="7114420"/>
          </a:xfrm>
        </p:grpSpPr>
        <p:pic>
          <p:nvPicPr>
            <p:cNvPr id="417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991382" cy="6493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8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55052" y="14841"/>
              <a:ext cx="4913301" cy="7027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73605" y="6423502"/>
              <a:ext cx="2493557" cy="690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598134" y="2500751"/>
              <a:ext cx="1262248" cy="1133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0" y="2978150"/>
            <a:ext cx="5930900" cy="3797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he holobiont"/>
          <p:cNvSpPr txBox="1"/>
          <p:nvPr/>
        </p:nvSpPr>
        <p:spPr>
          <a:xfrm>
            <a:off x="5529656" y="853720"/>
            <a:ext cx="1945488" cy="83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The holobiont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24 bulls, digesta rumen proteomics,"/>
          <p:cNvSpPr txBox="1"/>
          <p:nvPr/>
        </p:nvSpPr>
        <p:spPr>
          <a:xfrm>
            <a:off x="963404" y="597410"/>
            <a:ext cx="4945686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digesta rumen proteomics, </a:t>
            </a:r>
          </a:p>
        </p:txBody>
      </p:sp>
      <p:pic>
        <p:nvPicPr>
          <p:cNvPr id="427" name="proteomic_holo_tax_top5percent_digestacorrelatedmodules.png" descr="proteomic_holo_tax_top5percent_digestacorrelatedmodul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924" y="4971664"/>
            <a:ext cx="323543" cy="10951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2" name="Group"/>
          <p:cNvGrpSpPr/>
          <p:nvPr/>
        </p:nvGrpSpPr>
        <p:grpSpPr>
          <a:xfrm>
            <a:off x="1028763" y="2431866"/>
            <a:ext cx="11860384" cy="7114422"/>
            <a:chOff x="0" y="0"/>
            <a:chExt cx="11860382" cy="7114421"/>
          </a:xfrm>
        </p:grpSpPr>
        <p:pic>
          <p:nvPicPr>
            <p:cNvPr id="428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991382" cy="6493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9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55052" y="14841"/>
              <a:ext cx="4913301" cy="7027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0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73605" y="6423502"/>
              <a:ext cx="2493557" cy="690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1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598134" y="2500751"/>
              <a:ext cx="1262248" cy="1133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3" name="Oval"/>
          <p:cNvSpPr/>
          <p:nvPr/>
        </p:nvSpPr>
        <p:spPr>
          <a:xfrm>
            <a:off x="1124545" y="4092575"/>
            <a:ext cx="2619971" cy="1251769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4" name="Oval"/>
          <p:cNvSpPr/>
          <p:nvPr/>
        </p:nvSpPr>
        <p:spPr>
          <a:xfrm>
            <a:off x="946745" y="5363192"/>
            <a:ext cx="2619971" cy="533748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5" name="Oval"/>
          <p:cNvSpPr/>
          <p:nvPr/>
        </p:nvSpPr>
        <p:spPr>
          <a:xfrm>
            <a:off x="6340011" y="5401292"/>
            <a:ext cx="2619972" cy="381348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Oval"/>
          <p:cNvSpPr/>
          <p:nvPr/>
        </p:nvSpPr>
        <p:spPr>
          <a:xfrm>
            <a:off x="1124545" y="3787775"/>
            <a:ext cx="2619971" cy="381348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7" name="Oval"/>
          <p:cNvSpPr/>
          <p:nvPr/>
        </p:nvSpPr>
        <p:spPr>
          <a:xfrm>
            <a:off x="6534745" y="6755958"/>
            <a:ext cx="2619971" cy="381349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8" name="Oval"/>
          <p:cNvSpPr/>
          <p:nvPr/>
        </p:nvSpPr>
        <p:spPr>
          <a:xfrm>
            <a:off x="1124545" y="2778978"/>
            <a:ext cx="2619971" cy="205873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AAB5B-5D64-38FF-3219-E710212503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47"/>
          <a:stretch/>
        </p:blipFill>
        <p:spPr>
          <a:xfrm>
            <a:off x="10743680" y="115016"/>
            <a:ext cx="1766437" cy="1947140"/>
          </a:xfrm>
          <a:prstGeom prst="rect">
            <a:avLst/>
          </a:prstGeom>
        </p:spPr>
      </p:pic>
      <p:sp>
        <p:nvSpPr>
          <p:cNvPr id="426" name="Sum of normalized intensities from The Split correlated digesta WGCNA modules"/>
          <p:cNvSpPr txBox="1"/>
          <p:nvPr/>
        </p:nvSpPr>
        <p:spPr>
          <a:xfrm>
            <a:off x="963404" y="1241208"/>
            <a:ext cx="10883215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rPr dirty="0"/>
              <a:t>Sum of normalized intensities from The Split correlated digesta WGCNA modules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24 bulls, digesta rumen proteomics,"/>
          <p:cNvSpPr txBox="1"/>
          <p:nvPr/>
        </p:nvSpPr>
        <p:spPr>
          <a:xfrm>
            <a:off x="963404" y="597410"/>
            <a:ext cx="4945686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digesta rumen proteomics, </a:t>
            </a:r>
          </a:p>
        </p:txBody>
      </p:sp>
      <p:pic>
        <p:nvPicPr>
          <p:cNvPr id="444" name="proteomic_holo_tax_top5percent_digestacorrelatedmodules.png" descr="proteomic_holo_tax_top5percent_digestacorrelatedmodul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924" y="4971664"/>
            <a:ext cx="323543" cy="10951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9" name="Group"/>
          <p:cNvGrpSpPr/>
          <p:nvPr/>
        </p:nvGrpSpPr>
        <p:grpSpPr>
          <a:xfrm>
            <a:off x="1028763" y="2431866"/>
            <a:ext cx="11860383" cy="7114421"/>
            <a:chOff x="0" y="0"/>
            <a:chExt cx="11860381" cy="7114420"/>
          </a:xfrm>
        </p:grpSpPr>
        <p:pic>
          <p:nvPicPr>
            <p:cNvPr id="445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991382" cy="6493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6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55052" y="14841"/>
              <a:ext cx="4913301" cy="7027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7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73605" y="6423502"/>
              <a:ext cx="2493557" cy="690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8" name="proteomic_holo_tax_top5percent_digestacorrelatedmodules.png" descr="proteomic_holo_tax_top5percent_digestacorrelatedmodule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598134" y="2500751"/>
              <a:ext cx="1262248" cy="1133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0" name="Oval"/>
          <p:cNvSpPr/>
          <p:nvPr/>
        </p:nvSpPr>
        <p:spPr>
          <a:xfrm>
            <a:off x="1124545" y="4092575"/>
            <a:ext cx="2619971" cy="1251769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  <a:alpha val="5908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1" name="Oval"/>
          <p:cNvSpPr/>
          <p:nvPr/>
        </p:nvSpPr>
        <p:spPr>
          <a:xfrm>
            <a:off x="946745" y="5363192"/>
            <a:ext cx="2619971" cy="533748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  <a:alpha val="5908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2" name="Oval"/>
          <p:cNvSpPr/>
          <p:nvPr/>
        </p:nvSpPr>
        <p:spPr>
          <a:xfrm>
            <a:off x="6340011" y="5401292"/>
            <a:ext cx="2619972" cy="381348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  <a:alpha val="5908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Oval"/>
          <p:cNvSpPr/>
          <p:nvPr/>
        </p:nvSpPr>
        <p:spPr>
          <a:xfrm>
            <a:off x="1124545" y="3787775"/>
            <a:ext cx="2619971" cy="381348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  <a:alpha val="5908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4" name="Oval"/>
          <p:cNvSpPr/>
          <p:nvPr/>
        </p:nvSpPr>
        <p:spPr>
          <a:xfrm>
            <a:off x="6534745" y="6755958"/>
            <a:ext cx="2619971" cy="381349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  <a:alpha val="5908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5" name="Oval"/>
          <p:cNvSpPr/>
          <p:nvPr/>
        </p:nvSpPr>
        <p:spPr>
          <a:xfrm>
            <a:off x="1048345" y="6954841"/>
            <a:ext cx="2619971" cy="698141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6" name="Oval"/>
          <p:cNvSpPr/>
          <p:nvPr/>
        </p:nvSpPr>
        <p:spPr>
          <a:xfrm>
            <a:off x="1048345" y="7828826"/>
            <a:ext cx="2619971" cy="349582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Oval"/>
          <p:cNvSpPr/>
          <p:nvPr/>
        </p:nvSpPr>
        <p:spPr>
          <a:xfrm>
            <a:off x="1048345" y="8168316"/>
            <a:ext cx="2619971" cy="349583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8" name="Oval"/>
          <p:cNvSpPr/>
          <p:nvPr/>
        </p:nvSpPr>
        <p:spPr>
          <a:xfrm>
            <a:off x="1124545" y="2778978"/>
            <a:ext cx="2619971" cy="205873"/>
          </a:xfrm>
          <a:prstGeom prst="ellips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  <a:alpha val="5908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D7908F98-29DF-6626-91E0-7CA227F648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041" y="400711"/>
            <a:ext cx="3396852" cy="707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2D4C0-AED0-B188-1CC8-E60A266839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47"/>
          <a:stretch/>
        </p:blipFill>
        <p:spPr>
          <a:xfrm>
            <a:off x="10743680" y="115016"/>
            <a:ext cx="1766437" cy="1947140"/>
          </a:xfrm>
          <a:prstGeom prst="rect">
            <a:avLst/>
          </a:prstGeom>
        </p:spPr>
      </p:pic>
      <p:sp>
        <p:nvSpPr>
          <p:cNvPr id="443" name="Sum of normalized intensities from The Split correlated digesta WGCNA modules"/>
          <p:cNvSpPr txBox="1"/>
          <p:nvPr/>
        </p:nvSpPr>
        <p:spPr>
          <a:xfrm>
            <a:off x="963404" y="1241208"/>
            <a:ext cx="10883215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Sum of normalized intensities from The Split correlated digesta WGCNA modules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ake-ho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rPr dirty="0"/>
              <a:t>Take-home</a:t>
            </a:r>
          </a:p>
        </p:txBody>
      </p:sp>
      <p:sp>
        <p:nvSpPr>
          <p:cNvPr id="471" name="Two clusters without technical/batch explanation…"/>
          <p:cNvSpPr txBox="1">
            <a:spLocks noGrp="1"/>
          </p:cNvSpPr>
          <p:nvPr>
            <p:ph type="body" idx="1"/>
          </p:nvPr>
        </p:nvSpPr>
        <p:spPr>
          <a:xfrm>
            <a:off x="698500" y="1491247"/>
            <a:ext cx="8277549" cy="76706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2600" indent="-482600">
              <a:buSzPct val="123000"/>
              <a:buChar char="•"/>
            </a:pPr>
            <a:endParaRPr lang="en-DK" sz="3200" dirty="0"/>
          </a:p>
          <a:p>
            <a:pPr marL="482600" indent="-482600">
              <a:buSzPct val="123000"/>
              <a:buChar char="•"/>
            </a:pPr>
            <a:r>
              <a:rPr sz="3200" dirty="0"/>
              <a:t>Two clusters</a:t>
            </a:r>
            <a:r>
              <a:rPr lang="en-DK" sz="3200" dirty="0"/>
              <a:t>.</a:t>
            </a:r>
          </a:p>
          <a:p>
            <a:pPr marL="482600" indent="-482600">
              <a:buSzPct val="123000"/>
              <a:buChar char="•"/>
            </a:pPr>
            <a:r>
              <a:rPr lang="en-DK" sz="3200" dirty="0"/>
              <a:t>No </a:t>
            </a:r>
            <a:r>
              <a:rPr sz="3200" dirty="0"/>
              <a:t>technical/batch explanation</a:t>
            </a:r>
            <a:r>
              <a:rPr lang="en-DK" sz="3200" dirty="0"/>
              <a:t>.</a:t>
            </a:r>
          </a:p>
          <a:p>
            <a:pPr marL="482600" indent="-482600">
              <a:buSzPct val="123000"/>
              <a:buFontTx/>
              <a:buChar char="•"/>
            </a:pPr>
            <a:r>
              <a:rPr lang="en-GB" sz="3200" dirty="0"/>
              <a:t>Good reason to believe that this is biological due to:</a:t>
            </a:r>
          </a:p>
          <a:p>
            <a:pPr marL="863600" lvl="1" indent="-482600">
              <a:buSzPct val="123000"/>
              <a:buChar char="•"/>
            </a:pPr>
            <a:r>
              <a:rPr lang="en-GB" sz="3200" dirty="0"/>
              <a:t>Separation specifically beyond the genus level.</a:t>
            </a:r>
          </a:p>
          <a:p>
            <a:pPr marL="863600" lvl="1" indent="-482600">
              <a:buSzPct val="123000"/>
              <a:buChar char="•"/>
            </a:pPr>
            <a:r>
              <a:rPr lang="en-GB" sz="3200" dirty="0"/>
              <a:t>Pervasiveness across </a:t>
            </a:r>
            <a:r>
              <a:rPr lang="en-GB" sz="3200" dirty="0" err="1"/>
              <a:t>omic</a:t>
            </a:r>
            <a:r>
              <a:rPr lang="en-GB" sz="3200" dirty="0"/>
              <a:t> layers.</a:t>
            </a:r>
          </a:p>
          <a:p>
            <a:pPr marL="863600" lvl="1" indent="-482600">
              <a:buSzPct val="123000"/>
              <a:buChar char="•"/>
            </a:pPr>
            <a:r>
              <a:rPr lang="en-GB" sz="3200" dirty="0"/>
              <a:t>Link to high biomass ciliates which are known to affect VFA metabolism.</a:t>
            </a:r>
            <a:endParaRPr lang="en-DK" sz="3200" dirty="0"/>
          </a:p>
          <a:p>
            <a:pPr marL="482600" indent="-482600">
              <a:buSzPct val="123000"/>
              <a:buFontTx/>
              <a:buChar char="•"/>
            </a:pPr>
            <a:r>
              <a:rPr lang="en-GB" sz="3200" dirty="0"/>
              <a:t>A need for a generalized gold standard pipeline to investigate complex possible holo-</a:t>
            </a:r>
            <a:r>
              <a:rPr lang="en-GB" sz="3200" dirty="0" err="1"/>
              <a:t>omic</a:t>
            </a:r>
            <a:r>
              <a:rPr lang="en-GB" sz="3200" dirty="0"/>
              <a:t> interactions in holo-bionts.</a:t>
            </a:r>
          </a:p>
          <a:p>
            <a:pPr marL="381000" lvl="1" indent="0">
              <a:buSzPct val="123000"/>
            </a:pPr>
            <a:endParaRPr lang="en-GB" sz="3200" dirty="0"/>
          </a:p>
          <a:p>
            <a:pPr marL="863600" lvl="1" indent="-482600">
              <a:buSzPct val="123000"/>
              <a:buChar char="•"/>
            </a:pPr>
            <a:endParaRPr lang="en-DK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351DC4-FE74-2DE8-39CA-566688BD8134}"/>
              </a:ext>
            </a:extLst>
          </p:cNvPr>
          <p:cNvGrpSpPr/>
          <p:nvPr/>
        </p:nvGrpSpPr>
        <p:grpSpPr>
          <a:xfrm>
            <a:off x="9814341" y="3644580"/>
            <a:ext cx="2625288" cy="2740600"/>
            <a:chOff x="9190791" y="2900382"/>
            <a:chExt cx="2625288" cy="2740600"/>
          </a:xfrm>
        </p:grpSpPr>
        <p:pic>
          <p:nvPicPr>
            <p:cNvPr id="3" name="Image">
              <a:extLst>
                <a:ext uri="{FF2B5EF4-FFF2-40B4-BE49-F238E27FC236}">
                  <a16:creationId xmlns:a16="http://schemas.microsoft.com/office/drawing/2014/main" id="{967CB230-1E9A-BDF0-BB1E-26E942B20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8547" y="2900382"/>
              <a:ext cx="2549777" cy="2110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Caption">
              <a:extLst>
                <a:ext uri="{FF2B5EF4-FFF2-40B4-BE49-F238E27FC236}">
                  <a16:creationId xmlns:a16="http://schemas.microsoft.com/office/drawing/2014/main" id="{E67C8454-212F-BF5E-4CB1-66EF93A6050E}"/>
                </a:ext>
              </a:extLst>
            </p:cNvPr>
            <p:cNvSpPr/>
            <p:nvPr/>
          </p:nvSpPr>
          <p:spPr>
            <a:xfrm>
              <a:off x="9190791" y="5303975"/>
              <a:ext cx="2625288" cy="337007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bg2">
                      <a:lumMod val="10000"/>
                    </a:schemeClr>
                  </a:solidFill>
                </a:rPr>
                <a:t>Velma T</a:t>
              </a:r>
              <a:r>
                <a:rPr lang="fi-FI" dirty="0">
                  <a:solidFill>
                    <a:schemeClr val="bg2">
                      <a:lumMod val="10000"/>
                    </a:schemeClr>
                  </a:solidFill>
                </a:rPr>
                <a:t>.</a:t>
              </a:r>
              <a:r>
                <a:rPr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fi-FI" dirty="0">
                  <a:solidFill>
                    <a:schemeClr val="bg2">
                      <a:lumMod val="10000"/>
                    </a:schemeClr>
                  </a:solidFill>
                </a:rPr>
                <a:t>E.</a:t>
              </a:r>
              <a:r>
                <a:rPr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bg2">
                      <a:lumMod val="10000"/>
                    </a:schemeClr>
                  </a:solidFill>
                </a:rPr>
                <a:t>Aho</a:t>
              </a:r>
              <a:endParaRPr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C0DCE3-D615-346B-CE81-77775BA49C5B}"/>
              </a:ext>
            </a:extLst>
          </p:cNvPr>
          <p:cNvCxnSpPr>
            <a:cxnSpLocks/>
          </p:cNvCxnSpPr>
          <p:nvPr/>
        </p:nvCxnSpPr>
        <p:spPr>
          <a:xfrm>
            <a:off x="9311954" y="2217906"/>
            <a:ext cx="0" cy="6225703"/>
          </a:xfrm>
          <a:prstGeom prst="line">
            <a:avLst/>
          </a:prstGeom>
          <a:noFill/>
          <a:ln w="254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Discussion…"/>
          <p:cNvSpPr txBox="1">
            <a:spLocks noGrp="1"/>
          </p:cNvSpPr>
          <p:nvPr>
            <p:ph type="body" sz="quarter" idx="1"/>
          </p:nvPr>
        </p:nvSpPr>
        <p:spPr>
          <a:xfrm>
            <a:off x="696919" y="2325838"/>
            <a:ext cx="6438365" cy="24952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defTabSz="1543197">
              <a:defRPr sz="8010" i="1" spc="-80">
                <a:solidFill>
                  <a:srgbClr val="9CBED5"/>
                </a:solidFill>
              </a:defRPr>
            </a:pPr>
            <a:r>
              <a:rPr sz="6600" dirty="0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r>
              <a:rPr lang="en-DK" sz="6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6600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endParaRPr lang="en-DK" sz="6600" dirty="0">
              <a:solidFill>
                <a:schemeClr val="accent1">
                  <a:lumMod val="75000"/>
                </a:schemeClr>
              </a:solidFill>
            </a:endParaRPr>
          </a:p>
          <a:p>
            <a:pPr algn="l" defTabSz="1543197">
              <a:defRPr sz="8010" i="1" spc="-80">
                <a:solidFill>
                  <a:srgbClr val="9CBED5"/>
                </a:solidFill>
              </a:defRPr>
            </a:pPr>
            <a:r>
              <a:rPr sz="66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480" name="Rectangle"/>
          <p:cNvSpPr/>
          <p:nvPr/>
        </p:nvSpPr>
        <p:spPr>
          <a:xfrm>
            <a:off x="13562392" y="4766839"/>
            <a:ext cx="5285270" cy="1734252"/>
          </a:xfrm>
          <a:prstGeom prst="rect">
            <a:avLst/>
          </a:prstGeom>
          <a:solidFill>
            <a:srgbClr val="FFFFFF">
              <a:alpha val="4779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1" name="CGIF presentation by…"/>
          <p:cNvSpPr txBox="1"/>
          <p:nvPr/>
        </p:nvSpPr>
        <p:spPr>
          <a:xfrm>
            <a:off x="314578" y="6690260"/>
            <a:ext cx="7576273" cy="2780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 defTabSz="587022">
              <a:defRPr sz="1700">
                <a:solidFill>
                  <a:srgbClr val="000000"/>
                </a:solidFill>
              </a:defRPr>
            </a:pPr>
            <a:r>
              <a:rPr dirty="0"/>
              <a:t>CGIF presentation by</a:t>
            </a:r>
          </a:p>
          <a:p>
            <a:pPr algn="l" defTabSz="587022">
              <a:defRPr sz="1700" b="1">
                <a:solidFill>
                  <a:srgbClr val="000000"/>
                </a:solidFill>
              </a:defRPr>
            </a:pPr>
            <a:r>
              <a:rPr b="1" dirty="0"/>
              <a:t>Carl Mathias Kobel, PhD </a:t>
            </a:r>
            <a:r>
              <a:rPr lang="en-DK" b="1" dirty="0"/>
              <a:t>fellow at MEMO/NMBU</a:t>
            </a:r>
            <a:endParaRPr b="1" dirty="0"/>
          </a:p>
          <a:p>
            <a:pPr algn="l" defTabSz="587022">
              <a:defRPr sz="1700" b="1">
                <a:solidFill>
                  <a:srgbClr val="000000"/>
                </a:solidFill>
              </a:defRPr>
            </a:pPr>
            <a:endParaRPr b="1" dirty="0"/>
          </a:p>
          <a:p>
            <a:pPr algn="l" defTabSz="587022">
              <a:defRPr sz="1700">
                <a:solidFill>
                  <a:srgbClr val="000000"/>
                </a:solidFill>
              </a:defRPr>
            </a:pPr>
            <a:r>
              <a:rPr lang="en-DK" dirty="0"/>
              <a:t>For contact and more</a:t>
            </a:r>
            <a:endParaRPr dirty="0"/>
          </a:p>
          <a:p>
            <a:pPr algn="l" defTabSz="587022">
              <a:defRPr sz="1700" b="1">
                <a:solidFill>
                  <a:srgbClr val="000000"/>
                </a:solidFill>
              </a:defRPr>
            </a:pPr>
            <a:r>
              <a:rPr b="1" dirty="0" err="1"/>
              <a:t>carl.mathias.kobel@nmbu.no</a:t>
            </a:r>
            <a:endParaRPr lang="en-DK" b="1" dirty="0"/>
          </a:p>
          <a:p>
            <a:pPr algn="l" defTabSz="587022">
              <a:defRPr sz="1700" b="1">
                <a:solidFill>
                  <a:srgbClr val="000000"/>
                </a:solidFill>
              </a:defRPr>
            </a:pP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GB" b="1" u="sng" dirty="0" err="1">
                <a:solidFill>
                  <a:schemeClr val="accent1">
                    <a:lumMod val="75000"/>
                  </a:schemeClr>
                </a:solidFill>
              </a:rPr>
              <a:t>cmkobel.github.io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B8B894D8-50B0-9A4E-1E8D-7FEA4325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094" y="2519229"/>
            <a:ext cx="5930900" cy="379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EC27DCD-1900-9073-9F5A-082D19E648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7738"/>
          </a:blip>
          <a:stretch>
            <a:fillRect/>
          </a:stretch>
        </p:blipFill>
        <p:spPr>
          <a:xfrm>
            <a:off x="9520783" y="7834446"/>
            <a:ext cx="1227625" cy="980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1F3C307-1879-352B-9E26-1DC8A6EED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7738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86" y="8147144"/>
            <a:ext cx="1484994" cy="493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60C6DAD7-0186-B47B-AE8F-8E53E69A803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7738"/>
          </a:blip>
          <a:stretch>
            <a:fillRect/>
          </a:stretch>
        </p:blipFill>
        <p:spPr>
          <a:xfrm>
            <a:off x="8603342" y="7949508"/>
            <a:ext cx="933202" cy="75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3696FD-BFE1-00D0-9420-4DF2DEB69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6434" y="7989539"/>
            <a:ext cx="1886120" cy="71044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29FD14-190B-8CC3-A282-C026757C3CC8}"/>
              </a:ext>
            </a:extLst>
          </p:cNvPr>
          <p:cNvCxnSpPr>
            <a:cxnSpLocks/>
          </p:cNvCxnSpPr>
          <p:nvPr/>
        </p:nvCxnSpPr>
        <p:spPr>
          <a:xfrm flipH="1">
            <a:off x="447869" y="7175082"/>
            <a:ext cx="12054125" cy="0"/>
          </a:xfrm>
          <a:prstGeom prst="line">
            <a:avLst/>
          </a:prstGeom>
          <a:noFill/>
          <a:ln w="254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Table 1"/>
          <p:cNvGraphicFramePr/>
          <p:nvPr/>
        </p:nvGraphicFramePr>
        <p:xfrm>
          <a:off x="4344759" y="1857214"/>
          <a:ext cx="7833349" cy="7805875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46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9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066"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800"/>
                      </a:pPr>
                      <a:r>
                        <a:rPr sz="1600">
                          <a:solidFill>
                            <a:srgbClr val="804162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←←← Microbiome/Host Sample Source →→→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987"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800"/>
                      </a:pPr>
                      <a:r>
                        <a:rPr sz="1400">
                          <a:solidFill>
                            <a:srgbClr val="13131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Digesta fluid from rumen
(microbial soup)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C2DC9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800"/>
                      </a:pPr>
                      <a:r>
                        <a:rPr sz="1400">
                          <a:solidFill>
                            <a:srgbClr val="13131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Epithelium of rumen wall
(host)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DCA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800"/>
                      </a:pPr>
                      <a:r>
                        <a:rPr sz="1400">
                          <a:solidFill>
                            <a:srgbClr val="13131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Liver
(host)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9C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940">
                <a:tc rowSpan="6"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200">
                          <a:solidFill>
                            <a:srgbClr val="212121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400">
                          <a:solidFill>
                            <a:srgbClr val="00549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t>DNA</a:t>
                      </a:r>
                    </a:p>
                    <a:p>
                      <a:pPr defTabSz="914400">
                        <a:tabLst>
                          <a:tab pos="4356100" algn="l"/>
                        </a:tabLst>
                        <a:defRPr sz="1400" i="1">
                          <a:solidFill>
                            <a:srgbClr val="005493"/>
                          </a:solidFill>
                        </a:defRPr>
                      </a:pPr>
                      <a:r>
                        <a:t>Genomics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B1E0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illumina for depth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(0.5E9 reads)</a:t>
                      </a:r>
                    </a:p>
                    <a:p>
                      <a:pPr defTabSz="914400">
                        <a:defRPr sz="1400"/>
                      </a:pPr>
                      <a:r>
                        <a:t>Nanopore for length 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(480 Gbp ONT-R10)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74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800"/>
                      </a:pPr>
                      <a:r>
                        <a:rPr sz="1400">
                          <a:solidFill>
                            <a:srgbClr val="00549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rRNA (16S)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B1E0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/>
                        <a:t>16S for diversity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80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190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400">
                          <a:solidFill>
                            <a:srgbClr val="00549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t>RNA</a:t>
                      </a:r>
                    </a:p>
                    <a:p>
                      <a:pPr defTabSz="914400">
                        <a:tabLst>
                          <a:tab pos="4356100" algn="l"/>
                        </a:tabLst>
                        <a:defRPr sz="1400" i="1">
                          <a:solidFill>
                            <a:srgbClr val="005493"/>
                          </a:solidFill>
                        </a:defRPr>
                      </a:pPr>
                      <a:r>
                        <a:t>Transcriptomics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B1E0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illumina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(1.2E9 reads) 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illumina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(1.2E9 reads) 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illumina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(1.2E9 reads) 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674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400">
                          <a:solidFill>
                            <a:srgbClr val="00549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t>Protein</a:t>
                      </a:r>
                    </a:p>
                    <a:p>
                      <a:pPr defTabSz="914400">
                        <a:tabLst>
                          <a:tab pos="4356100" algn="l"/>
                        </a:tabLst>
                        <a:defRPr sz="1400" i="1">
                          <a:solidFill>
                            <a:srgbClr val="005493"/>
                          </a:solidFill>
                        </a:defRPr>
                      </a:pPr>
                      <a:r>
                        <a:t>Proteomics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B1E0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LC-MS/MS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(targets from corresponding MAGs)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LC-MS/MS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(targets from host genome)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LC-MS/MS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(targets from host genome)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674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400">
                          <a:solidFill>
                            <a:srgbClr val="00549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t>Volatile Fatty Acid (VFA)</a:t>
                      </a:r>
                    </a:p>
                    <a:p>
                      <a:pPr defTabSz="914400">
                        <a:tabLst>
                          <a:tab pos="4356100" algn="l"/>
                        </a:tabLst>
                        <a:defRPr sz="1400" i="1">
                          <a:solidFill>
                            <a:srgbClr val="005493"/>
                          </a:solidFill>
                        </a:defRPr>
                      </a:pPr>
                      <a:r>
                        <a:t>Metabolomics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B1E0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Targeted VFA analysis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(6 VFA targets)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439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400">
                          <a:solidFill>
                            <a:srgbClr val="00549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t>Untargeted Non-Protein </a:t>
                      </a:r>
                    </a:p>
                    <a:p>
                      <a:pPr defTabSz="914400">
                        <a:tabLst>
                          <a:tab pos="4356100" algn="l"/>
                        </a:tabLst>
                        <a:defRPr sz="1400" i="1">
                          <a:solidFill>
                            <a:srgbClr val="005493"/>
                          </a:solidFill>
                        </a:defRPr>
                      </a:pPr>
                      <a:r>
                        <a:t>Metabolomics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B1E0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LC-MS/MS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(62 targets)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LC-MS/MS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(62 targets)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LC-MS/MS</a:t>
                      </a:r>
                    </a:p>
                    <a:p>
                      <a:pPr defTabSz="914400">
                        <a:defRPr sz="1200">
                          <a:solidFill>
                            <a:srgbClr val="5E5E5E"/>
                          </a:solidFill>
                        </a:defRPr>
                      </a:pPr>
                      <a:r>
                        <a:t>(62 targets)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1149"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200">
                          <a:solidFill>
                            <a:srgbClr val="212121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4356100" algn="l"/>
                        </a:tabLst>
                        <a:defRPr sz="1800"/>
                      </a:pPr>
                      <a:r>
                        <a:rPr sz="1400">
                          <a:solidFill>
                            <a:srgbClr val="005493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Key Performance Indices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B1E0F4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t>Methane production (CH</a:t>
                      </a:r>
                      <a:r>
                        <a:rPr baseline="-5999"/>
                        <a:t>4</a:t>
                      </a:r>
                      <a:r>
                        <a:t>), Dry Matter Intake (DMI),</a:t>
                      </a:r>
                    </a:p>
                    <a:p>
                      <a:pPr defTabSz="914400">
                        <a:defRPr sz="1400"/>
                      </a:pPr>
                      <a:r>
                        <a:t>Average daily gain (ADG), Feed Conversion Ratio (FCR)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7" name="←←← Molecular Layer → → →"/>
          <p:cNvSpPr/>
          <p:nvPr/>
        </p:nvSpPr>
        <p:spPr>
          <a:xfrm rot="16193503">
            <a:off x="2807133" y="5394023"/>
            <a:ext cx="3493221" cy="554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9" y="71"/>
                </a:lnTo>
                <a:lnTo>
                  <a:pt x="21600" y="21600"/>
                </a:lnTo>
                <a:lnTo>
                  <a:pt x="1" y="21529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916" tIns="52916" rIns="52916" bIns="52916" anchor="ctr"/>
          <a:lstStyle>
            <a:lvl1pPr>
              <a:tabLst>
                <a:tab pos="4356100" algn="l"/>
              </a:tabLst>
              <a:defRPr sz="1800">
                <a:solidFill>
                  <a:srgbClr val="0054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defTabSz="914400"/>
            <a:r>
              <a:t>←←← Molecular Layer → → →</a:t>
            </a:r>
          </a:p>
        </p:txBody>
      </p:sp>
      <p:pic>
        <p:nvPicPr>
          <p:cNvPr id="198" name="Screenshot 2022-11-03 at 09.25.24.png" descr="Screenshot 2022-11-03 at 09.25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89" y="3407369"/>
            <a:ext cx="2987560" cy="2011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Line Shape" descr="Line Shap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64716" y="222863"/>
            <a:ext cx="10162971" cy="3700385"/>
          </a:xfrm>
          <a:prstGeom prst="rect">
            <a:avLst/>
          </a:prstGeom>
        </p:spPr>
      </p:pic>
      <p:pic>
        <p:nvPicPr>
          <p:cNvPr id="201" name="Line Shape" descr="Line Shape"/>
          <p:cNvPicPr>
            <a:picLocks/>
          </p:cNvPicPr>
          <p:nvPr/>
        </p:nvPicPr>
        <p:blipFill>
          <a:blip r:embed="rId5">
            <a:alphaModFix amt="68626"/>
          </a:blip>
          <a:stretch>
            <a:fillRect/>
          </a:stretch>
        </p:blipFill>
        <p:spPr>
          <a:xfrm>
            <a:off x="2897903" y="596901"/>
            <a:ext cx="6751405" cy="3345697"/>
          </a:xfrm>
          <a:prstGeom prst="rect">
            <a:avLst/>
          </a:prstGeom>
        </p:spPr>
      </p:pic>
      <p:pic>
        <p:nvPicPr>
          <p:cNvPr id="203" name="Line Shape" descr="Line Shape"/>
          <p:cNvPicPr>
            <a:picLocks/>
          </p:cNvPicPr>
          <p:nvPr/>
        </p:nvPicPr>
        <p:blipFill>
          <a:blip r:embed="rId6">
            <a:alphaModFix amt="51466"/>
          </a:blip>
          <a:stretch>
            <a:fillRect/>
          </a:stretch>
        </p:blipFill>
        <p:spPr>
          <a:xfrm>
            <a:off x="2311180" y="1420228"/>
            <a:ext cx="4611659" cy="28056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366" y="2043879"/>
            <a:ext cx="6189820" cy="618982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71 Bulls, digesta 16S rRNA sequencing"/>
          <p:cNvSpPr txBox="1"/>
          <p:nvPr/>
        </p:nvSpPr>
        <p:spPr>
          <a:xfrm>
            <a:off x="3992968" y="1191502"/>
            <a:ext cx="527286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rPr dirty="0"/>
              <a:t>71 Bulls, digesta 16S rRNA sequencing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9D7AF-000C-7F99-067B-C22E5D3A349C}"/>
              </a:ext>
            </a:extLst>
          </p:cNvPr>
          <p:cNvSpPr txBox="1"/>
          <p:nvPr/>
        </p:nvSpPr>
        <p:spPr>
          <a:xfrm>
            <a:off x="4319750" y="1607483"/>
            <a:ext cx="461929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O"/>
              <a:t>Timepoint 6, R</a:t>
            </a:r>
            <a:r>
              <a:rPr kumimoji="0" lang="en-NO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obust Aitchison distances + PCoA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366" y="2043879"/>
            <a:ext cx="6189820" cy="618982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71 Bulls, digesta 16S rRNA sequencing"/>
          <p:cNvSpPr txBox="1"/>
          <p:nvPr/>
        </p:nvSpPr>
        <p:spPr>
          <a:xfrm>
            <a:off x="3992968" y="1191502"/>
            <a:ext cx="527286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71 Bulls, digesta 16S rRNA sequencing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9D7AF-000C-7F99-067B-C22E5D3A349C}"/>
              </a:ext>
            </a:extLst>
          </p:cNvPr>
          <p:cNvSpPr txBox="1"/>
          <p:nvPr/>
        </p:nvSpPr>
        <p:spPr>
          <a:xfrm>
            <a:off x="4319750" y="1607483"/>
            <a:ext cx="461929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O"/>
              <a:t>Timepoint 6, R</a:t>
            </a:r>
            <a:r>
              <a:rPr kumimoji="0" lang="en-NO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obust Aitchison distances + PCoA</a:t>
            </a:r>
          </a:p>
        </p:txBody>
      </p:sp>
    </p:spTree>
    <p:extLst>
      <p:ext uri="{BB962C8B-B14F-4D97-AF65-F5344CB8AC3E}">
        <p14:creationId xmlns:p14="http://schemas.microsoft.com/office/powerpoint/2010/main" val="23404984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71 Bulls, digesta 16S rRNA sequencing"/>
          <p:cNvSpPr txBox="1"/>
          <p:nvPr/>
        </p:nvSpPr>
        <p:spPr>
          <a:xfrm>
            <a:off x="3992968" y="1191502"/>
            <a:ext cx="527286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71 Bulls, digesta 16S rRNA sequencing</a:t>
            </a:r>
          </a:p>
        </p:txBody>
      </p:sp>
      <p:pic>
        <p:nvPicPr>
          <p:cNvPr id="3" name="Picture 2" descr="A diagram of a breed&#10;&#10;Description automatically generated">
            <a:extLst>
              <a:ext uri="{FF2B5EF4-FFF2-40B4-BE49-F238E27FC236}">
                <a16:creationId xmlns:a16="http://schemas.microsoft.com/office/drawing/2014/main" id="{29AC54ED-07FF-2E9D-D22A-517C35226A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48" y="2866697"/>
            <a:ext cx="11889904" cy="40202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83" y="2254468"/>
            <a:ext cx="12328635" cy="641426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71 Bulls, digesta 16S rRNA sequencing"/>
          <p:cNvSpPr txBox="1"/>
          <p:nvPr/>
        </p:nvSpPr>
        <p:spPr>
          <a:xfrm>
            <a:off x="3992968" y="1191502"/>
            <a:ext cx="527286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71 Bulls, digesta 16S rRNA sequencing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71 Bulls, digesta 16S rRNA sequencing"/>
          <p:cNvSpPr txBox="1"/>
          <p:nvPr/>
        </p:nvSpPr>
        <p:spPr>
          <a:xfrm>
            <a:off x="3992968" y="1191502"/>
            <a:ext cx="5272863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71 Bulls, digesta 16S rRNA sequencing</a:t>
            </a:r>
          </a:p>
        </p:txBody>
      </p:sp>
      <p:pic>
        <p:nvPicPr>
          <p:cNvPr id="2" name="Picture 1" descr="A group of green and white graphs&#10;&#10;Description automatically generated">
            <a:extLst>
              <a:ext uri="{FF2B5EF4-FFF2-40B4-BE49-F238E27FC236}">
                <a16:creationId xmlns:a16="http://schemas.microsoft.com/office/drawing/2014/main" id="{C8C070A3-61EA-F7FA-3F6E-951E237A9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62" y="2071122"/>
            <a:ext cx="10531365" cy="70209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C80F17-6584-4FBE-D481-FC1AABDC0D1F}"/>
              </a:ext>
            </a:extLst>
          </p:cNvPr>
          <p:cNvSpPr/>
          <p:nvPr/>
        </p:nvSpPr>
        <p:spPr>
          <a:xfrm>
            <a:off x="1182414" y="1891862"/>
            <a:ext cx="10610193" cy="3689131"/>
          </a:xfrm>
          <a:prstGeom prst="rect">
            <a:avLst/>
          </a:prstGeom>
          <a:solidFill>
            <a:schemeClr val="bg1">
              <a:alpha val="71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O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24 Bulls, digesta MAG abundances"/>
          <p:cNvSpPr txBox="1"/>
          <p:nvPr/>
        </p:nvSpPr>
        <p:spPr>
          <a:xfrm>
            <a:off x="4132656" y="1191502"/>
            <a:ext cx="4739488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2200" b="1">
                <a:solidFill>
                  <a:srgbClr val="000000"/>
                </a:solidFill>
              </a:defRPr>
            </a:lvl1pPr>
          </a:lstStyle>
          <a:p>
            <a:r>
              <a:t>24 Bulls, digesta MAG abundances</a:t>
            </a:r>
          </a:p>
        </p:txBody>
      </p:sp>
      <p:pic>
        <p:nvPicPr>
          <p:cNvPr id="3" name="Picture 2" descr="A diagram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BD4B9A3D-B414-1155-AB91-92774826F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561" y="2288702"/>
            <a:ext cx="10819527" cy="5441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12957</TotalTime>
  <Words>2337</Words>
  <Application>Microsoft Macintosh PowerPoint</Application>
  <PresentationFormat>Custom</PresentationFormat>
  <Paragraphs>295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Helvetica Neue</vt:lpstr>
      <vt:lpstr>Helvetica Neue Medium</vt:lpstr>
      <vt:lpstr>Wingdings</vt:lpstr>
      <vt:lpstr>21_BasicWhite</vt:lpstr>
      <vt:lpstr>Rumen Holo-omics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Take-home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Rumen Holo-omics</dc:title>
  <cp:lastModifiedBy>Carl Mathias Kobel</cp:lastModifiedBy>
  <cp:revision>112</cp:revision>
  <dcterms:modified xsi:type="dcterms:W3CDTF">2024-07-02T07:59:20Z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etDate">
    <vt:lpwstr>2024-05-06T12:53:01Z</vt:lpwstr>
  </property>
  <property fmtid="{D5CDD505-2E9C-101B-9397-08002B2CF9AE}" pid="4" name="MSIP_Label_d0484126-3486-41a9-802e-7f1e2277276c_Method">
    <vt:lpwstr>Standard</vt:lpwstr>
  </property>
  <property fmtid="{D5CDD505-2E9C-101B-9397-08002B2CF9AE}" pid="5" name="MSIP_Label_d0484126-3486-41a9-802e-7f1e2277276c_Name">
    <vt:lpwstr>d0484126-3486-41a9-802e-7f1e2277276c</vt:lpwstr>
  </property>
  <property fmtid="{D5CDD505-2E9C-101B-9397-08002B2CF9AE}" pid="6" name="MSIP_Label_d0484126-3486-41a9-802e-7f1e2277276c_SiteId">
    <vt:lpwstr>eec01f8e-737f-43e3-9ed5-f8a59913bd82</vt:lpwstr>
  </property>
  <property fmtid="{D5CDD505-2E9C-101B-9397-08002B2CF9AE}" pid="7" name="MSIP_Label_d0484126-3486-41a9-802e-7f1e2277276c_ActionId">
    <vt:lpwstr>113ac18f-8eda-483c-b213-83086f90dd2f</vt:lpwstr>
  </property>
  <property fmtid="{D5CDD505-2E9C-101B-9397-08002B2CF9AE}" pid="8" name="MSIP_Label_d0484126-3486-41a9-802e-7f1e2277276c_ContentBits">
    <vt:lpwstr>0</vt:lpwstr>
  </property>
</Properties>
</file>